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sldIdLst>
    <p:sldId id="370" r:id="rId2"/>
    <p:sldId id="373" r:id="rId3"/>
    <p:sldId id="256" r:id="rId4"/>
    <p:sldId id="258" r:id="rId5"/>
    <p:sldId id="260" r:id="rId6"/>
    <p:sldId id="261" r:id="rId7"/>
    <p:sldId id="259" r:id="rId8"/>
    <p:sldId id="262" r:id="rId9"/>
    <p:sldId id="263" r:id="rId10"/>
    <p:sldId id="264" r:id="rId11"/>
    <p:sldId id="265" r:id="rId12"/>
    <p:sldId id="267" r:id="rId13"/>
    <p:sldId id="268" r:id="rId14"/>
    <p:sldId id="274" r:id="rId15"/>
    <p:sldId id="270" r:id="rId16"/>
    <p:sldId id="271" r:id="rId17"/>
    <p:sldId id="273" r:id="rId18"/>
    <p:sldId id="375" r:id="rId19"/>
    <p:sldId id="376" r:id="rId20"/>
    <p:sldId id="377" r:id="rId21"/>
    <p:sldId id="392" r:id="rId22"/>
    <p:sldId id="275" r:id="rId23"/>
    <p:sldId id="378" r:id="rId24"/>
    <p:sldId id="276" r:id="rId25"/>
    <p:sldId id="379" r:id="rId26"/>
    <p:sldId id="266" r:id="rId27"/>
    <p:sldId id="358" r:id="rId28"/>
    <p:sldId id="380" r:id="rId29"/>
    <p:sldId id="381" r:id="rId30"/>
    <p:sldId id="357" r:id="rId31"/>
    <p:sldId id="281" r:id="rId32"/>
    <p:sldId id="359" r:id="rId33"/>
    <p:sldId id="282" r:id="rId34"/>
    <p:sldId id="283" r:id="rId35"/>
    <p:sldId id="382" r:id="rId36"/>
    <p:sldId id="417" r:id="rId37"/>
    <p:sldId id="360" r:id="rId38"/>
    <p:sldId id="383" r:id="rId39"/>
    <p:sldId id="384" r:id="rId40"/>
    <p:sldId id="385" r:id="rId41"/>
    <p:sldId id="272" r:id="rId42"/>
    <p:sldId id="269" r:id="rId43"/>
    <p:sldId id="386" r:id="rId44"/>
    <p:sldId id="387" r:id="rId45"/>
    <p:sldId id="287" r:id="rId46"/>
    <p:sldId id="288" r:id="rId47"/>
    <p:sldId id="289" r:id="rId48"/>
    <p:sldId id="290" r:id="rId49"/>
    <p:sldId id="362" r:id="rId50"/>
    <p:sldId id="277" r:id="rId51"/>
    <p:sldId id="292" r:id="rId52"/>
    <p:sldId id="363" r:id="rId53"/>
    <p:sldId id="388" r:id="rId54"/>
    <p:sldId id="293" r:id="rId55"/>
    <p:sldId id="389" r:id="rId56"/>
    <p:sldId id="390" r:id="rId57"/>
    <p:sldId id="391" r:id="rId58"/>
    <p:sldId id="296" r:id="rId59"/>
    <p:sldId id="343" r:id="rId60"/>
    <p:sldId id="295" r:id="rId61"/>
    <p:sldId id="342" r:id="rId62"/>
    <p:sldId id="339" r:id="rId63"/>
    <p:sldId id="298" r:id="rId64"/>
    <p:sldId id="340" r:id="rId65"/>
    <p:sldId id="297" r:id="rId66"/>
    <p:sldId id="299" r:id="rId67"/>
    <p:sldId id="350" r:id="rId68"/>
    <p:sldId id="351" r:id="rId69"/>
    <p:sldId id="345" r:id="rId70"/>
    <p:sldId id="346" r:id="rId71"/>
    <p:sldId id="348" r:id="rId72"/>
    <p:sldId id="349" r:id="rId73"/>
    <p:sldId id="347" r:id="rId74"/>
    <p:sldId id="393" r:id="rId75"/>
    <p:sldId id="394" r:id="rId76"/>
    <p:sldId id="395" r:id="rId77"/>
    <p:sldId id="414" r:id="rId78"/>
    <p:sldId id="396" r:id="rId79"/>
    <p:sldId id="398" r:id="rId80"/>
    <p:sldId id="399" r:id="rId81"/>
    <p:sldId id="400" r:id="rId82"/>
    <p:sldId id="401" r:id="rId83"/>
    <p:sldId id="302" r:id="rId84"/>
    <p:sldId id="361" r:id="rId85"/>
    <p:sldId id="402" r:id="rId86"/>
    <p:sldId id="403" r:id="rId87"/>
    <p:sldId id="404" r:id="rId88"/>
    <p:sldId id="405" r:id="rId89"/>
    <p:sldId id="364" r:id="rId90"/>
    <p:sldId id="409" r:id="rId91"/>
    <p:sldId id="305" r:id="rId92"/>
    <p:sldId id="307" r:id="rId93"/>
    <p:sldId id="410" r:id="rId94"/>
    <p:sldId id="411" r:id="rId95"/>
    <p:sldId id="412" r:id="rId96"/>
    <p:sldId id="306" r:id="rId97"/>
    <p:sldId id="309" r:id="rId98"/>
    <p:sldId id="413" r:id="rId99"/>
    <p:sldId id="415" r:id="rId100"/>
    <p:sldId id="416" r:id="rId101"/>
    <p:sldId id="418" r:id="rId102"/>
    <p:sldId id="406" r:id="rId103"/>
    <p:sldId id="407" r:id="rId104"/>
    <p:sldId id="365" r:id="rId105"/>
    <p:sldId id="408" r:id="rId106"/>
    <p:sldId id="310" r:id="rId107"/>
    <p:sldId id="311" r:id="rId108"/>
    <p:sldId id="312" r:id="rId109"/>
    <p:sldId id="315" r:id="rId110"/>
    <p:sldId id="313" r:id="rId111"/>
    <p:sldId id="314" r:id="rId112"/>
    <p:sldId id="366" r:id="rId113"/>
    <p:sldId id="316" r:id="rId114"/>
    <p:sldId id="317" r:id="rId115"/>
    <p:sldId id="319" r:id="rId116"/>
    <p:sldId id="318" r:id="rId117"/>
    <p:sldId id="320" r:id="rId118"/>
    <p:sldId id="322" r:id="rId119"/>
    <p:sldId id="323" r:id="rId120"/>
    <p:sldId id="326" r:id="rId121"/>
    <p:sldId id="324" r:id="rId122"/>
    <p:sldId id="325" r:id="rId123"/>
    <p:sldId id="328" r:id="rId124"/>
    <p:sldId id="329" r:id="rId125"/>
    <p:sldId id="327" r:id="rId126"/>
    <p:sldId id="330" r:id="rId127"/>
    <p:sldId id="331" r:id="rId128"/>
    <p:sldId id="352" r:id="rId129"/>
    <p:sldId id="353" r:id="rId130"/>
    <p:sldId id="354" r:id="rId131"/>
    <p:sldId id="355" r:id="rId132"/>
    <p:sldId id="356" r:id="rId133"/>
    <p:sldId id="367" r:id="rId134"/>
    <p:sldId id="368" r:id="rId135"/>
    <p:sldId id="369" r:id="rId136"/>
    <p:sldId id="301" r:id="rId137"/>
    <p:sldId id="333" r:id="rId138"/>
    <p:sldId id="334" r:id="rId139"/>
    <p:sldId id="337" r:id="rId140"/>
    <p:sldId id="338" r:id="rId141"/>
    <p:sldId id="335" r:id="rId1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63129" autoAdjust="0"/>
  </p:normalViewPr>
  <p:slideViewPr>
    <p:cSldViewPr snapToGrid="0">
      <p:cViewPr varScale="1">
        <p:scale>
          <a:sx n="78" d="100"/>
          <a:sy n="78" d="100"/>
        </p:scale>
        <p:origin x="2376"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pt>
    <dgm:pt modelId="{869D219B-243D-2142-AA2F-36E666DE3AB4}" type="pres">
      <dgm:prSet presAssocID="{D3D9B841-95C7-F64C-A57C-BD4CB1130DED}" presName="sibTrans" presStyleLbl="sibTrans2D1" presStyleIdx="0" presStyleCnt="2"/>
      <dgm:spPr/>
    </dgm:pt>
    <dgm:pt modelId="{77231D9C-B0E6-8347-8092-D1C70D9C86CD}" type="pres">
      <dgm:prSet presAssocID="{D3D9B841-95C7-F64C-A57C-BD4CB1130DED}" presName="connectorText" presStyleLbl="sibTrans2D1" presStyleIdx="0" presStyleCnt="2"/>
      <dgm:spPr/>
    </dgm:pt>
    <dgm:pt modelId="{65F3C967-E1B0-344F-B7A6-D88C5970712F}" type="pres">
      <dgm:prSet presAssocID="{62914BA9-666B-974D-9D2D-577A7160D3EC}" presName="node" presStyleLbl="node1" presStyleIdx="1" presStyleCnt="3">
        <dgm:presLayoutVars>
          <dgm:bulletEnabled val="1"/>
        </dgm:presLayoutVars>
      </dgm:prSet>
      <dgm:spPr/>
    </dgm:pt>
    <dgm:pt modelId="{DFE9E7D2-7D94-CA4E-B123-8C94234254FD}" type="pres">
      <dgm:prSet presAssocID="{7CA5B1BA-7DAA-3C48-A85A-8B34074DABF4}" presName="sibTrans" presStyleLbl="sibTrans2D1" presStyleIdx="1" presStyleCnt="2"/>
      <dgm:spPr/>
    </dgm:pt>
    <dgm:pt modelId="{391051EE-4A95-104F-8B59-487B521C0500}" type="pres">
      <dgm:prSet presAssocID="{7CA5B1BA-7DAA-3C48-A85A-8B34074DABF4}" presName="connectorText" presStyleLbl="sibTrans2D1" presStyleIdx="1" presStyleCnt="2"/>
      <dgm:spPr/>
    </dgm:pt>
    <dgm:pt modelId="{B388A75A-0704-C54C-ACE5-72C9D96AF7A6}" type="pres">
      <dgm:prSet presAssocID="{4794BE90-0D66-2D4E-9AC5-FD90FF7D4A4D}" presName="node" presStyleLbl="node1" presStyleIdx="2" presStyleCnt="3">
        <dgm:presLayoutVars>
          <dgm:bulletEnabled val="1"/>
        </dgm:presLayoutVars>
      </dgm:prSet>
      <dgm:spPr/>
    </dgm:pt>
  </dgm:ptLst>
  <dgm:cxnLst>
    <dgm:cxn modelId="{43397E13-A443-9946-A464-399370B9AF9E}" type="presOf" srcId="{7CA5B1BA-7DAA-3C48-A85A-8B34074DABF4}" destId="{DFE9E7D2-7D94-CA4E-B123-8C94234254FD}" srcOrd="0" destOrd="0" presId="urn:microsoft.com/office/officeart/2005/8/layout/process1"/>
    <dgm:cxn modelId="{EA502525-7E4C-894A-9420-6F8E9B7F86E7}" srcId="{5DD34583-2AD6-F04B-9B53-BDA42DD78DA5}" destId="{62914BA9-666B-974D-9D2D-577A7160D3EC}" srcOrd="1" destOrd="0" parTransId="{C12A1820-2821-4340-BBBD-03B494CBF2CE}" sibTransId="{7CA5B1BA-7DAA-3C48-A85A-8B34074DABF4}"/>
    <dgm:cxn modelId="{7EAD2F37-9F2D-E540-B8F8-F6C4FCC42F73}" srcId="{5DD34583-2AD6-F04B-9B53-BDA42DD78DA5}" destId="{4794BE90-0D66-2D4E-9AC5-FD90FF7D4A4D}" srcOrd="2" destOrd="0" parTransId="{C2058FC1-AC3E-6447-8395-DCDE43D8BCA1}" sibTransId="{7EE195C8-DC41-8C47-8548-C1CA1837C928}"/>
    <dgm:cxn modelId="{7E4C106C-1D15-9A4A-8AEE-DB8CCEDBE82A}" type="presOf" srcId="{7CA5B1BA-7DAA-3C48-A85A-8B34074DABF4}" destId="{391051EE-4A95-104F-8B59-487B521C0500}" srcOrd="1" destOrd="0" presId="urn:microsoft.com/office/officeart/2005/8/layout/process1"/>
    <dgm:cxn modelId="{E4BAEC8D-BFE4-7943-9410-4CB6DA1F47AD}" type="presOf" srcId="{5DD34583-2AD6-F04B-9B53-BDA42DD78DA5}" destId="{E536EC3A-BDE0-2B41-8753-C0F1B56691E8}"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5666D8C8-83D7-2944-8AAD-0BA4B7BEC84D}" type="presOf" srcId="{4794BE90-0D66-2D4E-9AC5-FD90FF7D4A4D}" destId="{B388A75A-0704-C54C-ACE5-72C9D96AF7A6}"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69F370F2-3C47-FA4B-9BAC-343D3A280EEA}" type="presOf" srcId="{9AA4E6B9-2034-ED4D-9EBE-F11BEF28BFC3}" destId="{A2FE5029-E1AF-5744-B0F0-8904EB2CD9CF}" srcOrd="0"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Machine Learning</a:t>
          </a:r>
        </a:p>
        <a:p>
          <a:pPr marL="0" lvl="0" indent="0" algn="ctr" defTabSz="977900">
            <a:lnSpc>
              <a:spcPct val="90000"/>
            </a:lnSpc>
            <a:spcBef>
              <a:spcPct val="0"/>
            </a:spcBef>
            <a:spcAft>
              <a:spcPct val="35000"/>
            </a:spcAft>
            <a:buNone/>
          </a:pPr>
          <a:r>
            <a:rPr lang="en-US" sz="22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01C-6203-4338-AACF-46C2AD0111FF}" type="datetimeFigureOut">
              <a:rPr lang="fr-CH" smtClean="0"/>
              <a:t>13.06.22</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AF3D5-18A4-49A9-B096-82CB47D9CC44}" type="slidenum">
              <a:rPr lang="fr-CH" smtClean="0"/>
              <a:t>‹#›</a:t>
            </a:fld>
            <a:endParaRPr lang="fr-CH"/>
          </a:p>
        </p:txBody>
      </p:sp>
    </p:spTree>
    <p:extLst>
      <p:ext uri="{BB962C8B-B14F-4D97-AF65-F5344CB8AC3E}">
        <p14:creationId xmlns:p14="http://schemas.microsoft.com/office/powerpoint/2010/main" val="369441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cbi.nlm.nih.gov/pmc/articles/PMC5204302/#R2"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ncbi.nlm.nih.gov/pmc/articles/PMC5204302/figure/F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ncbi.nlm.nih.gov/pmc/articles/PMC5204302/#R7" TargetMode="External"/><Relationship Id="rId13" Type="http://schemas.openxmlformats.org/officeDocument/2006/relationships/hyperlink" Target="https://www.ncbi.nlm.nih.gov/pmc/articles/PMC5204302/#R12" TargetMode="External"/><Relationship Id="rId3" Type="http://schemas.openxmlformats.org/officeDocument/2006/relationships/hyperlink" Target="https://www.ncbi.nlm.nih.gov/pmc/articles/PMC5204302/table/T2/" TargetMode="External"/><Relationship Id="rId7" Type="http://schemas.openxmlformats.org/officeDocument/2006/relationships/hyperlink" Target="https://www.ncbi.nlm.nih.gov/pmc/articles/PMC5204302/#R6" TargetMode="External"/><Relationship Id="rId12" Type="http://schemas.openxmlformats.org/officeDocument/2006/relationships/hyperlink" Target="https://www.ncbi.nlm.nih.gov/pmc/articles/PMC5204302/#R11"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ncbi.nlm.nih.gov/pmc/articles/PMC5204302/#R5" TargetMode="External"/><Relationship Id="rId11" Type="http://schemas.openxmlformats.org/officeDocument/2006/relationships/hyperlink" Target="https://www.ncbi.nlm.nih.gov/pmc/articles/PMC5204302/#R10" TargetMode="External"/><Relationship Id="rId5" Type="http://schemas.openxmlformats.org/officeDocument/2006/relationships/hyperlink" Target="https://www.ncbi.nlm.nih.gov/pmc/articles/PMC5204302/#R4" TargetMode="External"/><Relationship Id="rId10" Type="http://schemas.openxmlformats.org/officeDocument/2006/relationships/hyperlink" Target="https://www.ncbi.nlm.nih.gov/pmc/articles/PMC5204302/#R9" TargetMode="External"/><Relationship Id="rId4" Type="http://schemas.openxmlformats.org/officeDocument/2006/relationships/hyperlink" Target="https://www.ncbi.nlm.nih.gov/pmc/articles/PMC5204302/#R3" TargetMode="External"/><Relationship Id="rId9" Type="http://schemas.openxmlformats.org/officeDocument/2006/relationships/hyperlink" Target="https://www.ncbi.nlm.nih.gov/pmc/articles/PMC5204302/#R8" TargetMode="External"/><Relationship Id="rId14" Type="http://schemas.openxmlformats.org/officeDocument/2006/relationships/hyperlink" Target="https://www.ncbi.nlm.nih.gov/pmc/articles/PMC5204302/#R13"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cbi.nlm.nih.gov/pmc/articles/PMC5204302/figure/F2/" TargetMode="External"/><Relationship Id="rId7" Type="http://schemas.openxmlformats.org/officeDocument/2006/relationships/hyperlink" Target="https://www.ncbi.nlm.nih.gov/pmc/articles/PMC5204302/#R2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ncbi.nlm.nih.gov/pmc/articles/PMC5204302/#R21" TargetMode="External"/><Relationship Id="rId5" Type="http://schemas.openxmlformats.org/officeDocument/2006/relationships/hyperlink" Target="https://www.ncbi.nlm.nih.gov/pmc/articles/PMC5204302/#R20" TargetMode="External"/><Relationship Id="rId4" Type="http://schemas.openxmlformats.org/officeDocument/2006/relationships/hyperlink" Target="https://www.ncbi.nlm.nih.gov/pmc/articles/PMC5204302/#R19"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ature.com/articles/ng0508-491#ref-CR11"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nature.com/articles/ng0508-491#Fig1" TargetMode="External"/><Relationship Id="rId5" Type="http://schemas.openxmlformats.org/officeDocument/2006/relationships/hyperlink" Target="https://www.nature.com/articles/ng0508-491#ref-CR9" TargetMode="External"/><Relationship Id="rId4" Type="http://schemas.openxmlformats.org/officeDocument/2006/relationships/hyperlink" Target="https://www.nature.com/articles/ng0508-491#ref-CR8"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tatisticshowto.com/goodness-of-fit-tes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nature.com/articles/s41592-018-0308-4"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istill.pub/2016/misread-tsne/"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eepai.org/machine-learning-glossary-and-terms/machine-learning" TargetMode="External"/><Relationship Id="rId7" Type="http://schemas.openxmlformats.org/officeDocument/2006/relationships/hyperlink" Target="https://deepai.org/machine-learning-glossary-and-terms/classifier"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unsupervised-learning" TargetMode="External"/><Relationship Id="rId4" Type="http://schemas.openxmlformats.org/officeDocument/2006/relationships/hyperlink" Target="https://deepai.org/machine-learning-glossary-and-terms/autoencoder" TargetMode="Externa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en.wikipedia.org/wiki/Training,_validation,_and_test_sets#cite_note-cann-faq-8" TargetMode="External"/><Relationship Id="rId13" Type="http://schemas.openxmlformats.org/officeDocument/2006/relationships/hyperlink" Target="https://en.wikipedia.org/wiki/Model_selection" TargetMode="External"/><Relationship Id="rId3" Type="http://schemas.openxmlformats.org/officeDocument/2006/relationships/hyperlink" Target="https://en.wikipedia.org/wiki/Dataset" TargetMode="External"/><Relationship Id="rId7" Type="http://schemas.openxmlformats.org/officeDocument/2006/relationships/hyperlink" Target="https://en.wikipedia.org/wiki/Training,_validation,_and_test_sets#cite_note-Ripley,_B.D._1996_p._354-7" TargetMode="External"/><Relationship Id="rId12" Type="http://schemas.openxmlformats.org/officeDocument/2006/relationships/hyperlink" Target="https://en.wikipedia.org/wiki/Precision_and_recall#F-measure"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en.wikipedia.org/wiki/Artificial_neural_networks" TargetMode="External"/><Relationship Id="rId11" Type="http://schemas.openxmlformats.org/officeDocument/2006/relationships/hyperlink" Target="https://en.wikipedia.org/wiki/Sensitivity_and_specificity" TargetMode="External"/><Relationship Id="rId5" Type="http://schemas.openxmlformats.org/officeDocument/2006/relationships/hyperlink" Target="https://en.wikipedia.org/wiki/Training,_validation,_and_test_sets#cite_note-11" TargetMode="External"/><Relationship Id="rId15" Type="http://schemas.openxmlformats.org/officeDocument/2006/relationships/hyperlink" Target="https://en.wikipedia.org/wiki/Early_stopping" TargetMode="External"/><Relationship Id="rId10" Type="http://schemas.openxmlformats.org/officeDocument/2006/relationships/hyperlink" Target="https://en.wikipedia.org/wiki/Accuracy" TargetMode="External"/><Relationship Id="rId4" Type="http://schemas.openxmlformats.org/officeDocument/2006/relationships/hyperlink" Target="https://en.wikipedia.org/wiki/Hyperparameter_(machine_learning)" TargetMode="External"/><Relationship Id="rId9" Type="http://schemas.openxmlformats.org/officeDocument/2006/relationships/hyperlink" Target="https://en.wikipedia.org/wiki/Statistical_classification" TargetMode="External"/><Relationship Id="rId14" Type="http://schemas.openxmlformats.org/officeDocument/2006/relationships/hyperlink" Target="https://en.wikipedia.org/wiki/Training,_validation,_and_test_sets#cite_note-12"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books/NBK550335/"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bioinformatics.oxfordjournals.org/content/early/2015/02/10/bioinformatics.btv088.abstract"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dx.doi.org/10.1088/1742-5468/2008/10/P10008" TargetMode="External"/><Relationship Id="rId4" Type="http://schemas.openxmlformats.org/officeDocument/2006/relationships/hyperlink" Target="http://www.ncbi.nlm.nih.gov/pubmed/26095251"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94-z#auth-Arezo-Torang" TargetMode="External"/><Relationship Id="rId7" Type="http://schemas.openxmlformats.org/officeDocument/2006/relationships/hyperlink" Target="https://github.com/KlinkeLab/ImmClass2019"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bmcbioinformatics.biomedcentral.com/" TargetMode="External"/><Relationship Id="rId5" Type="http://schemas.openxmlformats.org/officeDocument/2006/relationships/hyperlink" Target="https://bmcbioinformatics.biomedcentral.com/articles/10.1186/s12859-019-2994-z#auth-David_J_-Klinke" TargetMode="External"/><Relationship Id="rId4" Type="http://schemas.openxmlformats.org/officeDocument/2006/relationships/hyperlink" Target="https://bmcbioinformatics.biomedcentral.com/articles/10.1186/s12859-019-2994-z#auth-Paraag-Gupta"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analyticsvidhya.com/wp-content/uploads/2015/10/SVM_4.png"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Moore's_law"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s://pubmed.ncbi.nlm.nih.gov/32917469/#affiliation-3" TargetMode="External"/><Relationship Id="rId3" Type="http://schemas.openxmlformats.org/officeDocument/2006/relationships/hyperlink" Target="https://pubmed.ncbi.nlm.nih.gov/?term=Baek+J&amp;cauthor_id=32917469" TargetMode="External"/><Relationship Id="rId7" Type="http://schemas.openxmlformats.org/officeDocument/2006/relationships/hyperlink" Target="https://pubmed.ncbi.nlm.nih.gov/?term=Swanson+TA&amp;cauthor_id=32917469" TargetMode="External"/><Relationship Id="rId12" Type="http://schemas.openxmlformats.org/officeDocument/2006/relationships/hyperlink" Target="https://doi.org/10.1016/j.ultrasmedbio.2020.08.009" TargetMode="External"/><Relationship Id="rId2" Type="http://schemas.openxmlformats.org/officeDocument/2006/relationships/slide" Target="../slides/slide104.xml"/><Relationship Id="rId1" Type="http://schemas.openxmlformats.org/officeDocument/2006/relationships/notesMaster" Target="../notesMasters/notesMaster1.xml"/><Relationship Id="rId6" Type="http://schemas.openxmlformats.org/officeDocument/2006/relationships/hyperlink" Target="https://pubmed.ncbi.nlm.nih.gov/32917469/#affiliation-2" TargetMode="External"/><Relationship Id="rId11" Type="http://schemas.openxmlformats.org/officeDocument/2006/relationships/hyperlink" Target="https://pubmed.ncbi.nlm.nih.gov/32917469/#affiliation-4" TargetMode="External"/><Relationship Id="rId5" Type="http://schemas.openxmlformats.org/officeDocument/2006/relationships/hyperlink" Target="https://pubmed.ncbi.nlm.nih.gov/?term=Poul+SS&amp;cauthor_id=32917469" TargetMode="External"/><Relationship Id="rId10" Type="http://schemas.openxmlformats.org/officeDocument/2006/relationships/hyperlink" Target="https://pubmed.ncbi.nlm.nih.gov/?term=Parker+KJ&amp;cauthor_id=32917469" TargetMode="External"/><Relationship Id="rId4" Type="http://schemas.openxmlformats.org/officeDocument/2006/relationships/hyperlink" Target="https://pubmed.ncbi.nlm.nih.gov/32917469/#affiliation-1" TargetMode="External"/><Relationship Id="rId9" Type="http://schemas.openxmlformats.org/officeDocument/2006/relationships/hyperlink" Target="https://pubmed.ncbi.nlm.nih.gov/?term=Tuthill+T&amp;cauthor_id=32917469"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Reason" TargetMode="External"/><Relationship Id="rId13" Type="http://schemas.openxmlformats.org/officeDocument/2006/relationships/hyperlink" Target="https://en.wikipedia.org/wiki/Information"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Emotional_knowledge" TargetMode="External"/><Relationship Id="rId12" Type="http://schemas.openxmlformats.org/officeDocument/2006/relationships/hyperlink" Target="https://en.wikipedia.org/wiki/Problem-solvin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Learning" TargetMode="External"/><Relationship Id="rId11" Type="http://schemas.openxmlformats.org/officeDocument/2006/relationships/hyperlink" Target="https://en.wikipedia.org/wiki/Critical_thinking" TargetMode="External"/><Relationship Id="rId5" Type="http://schemas.openxmlformats.org/officeDocument/2006/relationships/hyperlink" Target="https://en.wikipedia.org/wiki/Self-awareness" TargetMode="External"/><Relationship Id="rId10" Type="http://schemas.openxmlformats.org/officeDocument/2006/relationships/hyperlink" Target="https://en.wikipedia.org/wiki/Creativity" TargetMode="External"/><Relationship Id="rId4" Type="http://schemas.openxmlformats.org/officeDocument/2006/relationships/hyperlink" Target="https://en.wikipedia.org/wiki/Understanding" TargetMode="External"/><Relationship Id="rId9" Type="http://schemas.openxmlformats.org/officeDocument/2006/relationships/hyperlink" Target="https://en.wikipedia.org/wiki/Planning" TargetMode="External"/><Relationship Id="rId14" Type="http://schemas.openxmlformats.org/officeDocument/2006/relationships/hyperlink" Target="https://en.wikipedia.org/wiki/Knowledge"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en.wikipedia.org/wiki/Data_set"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pPr/>
              <a:t>1</a:t>
            </a:fld>
            <a:endParaRPr lang="fr-FR" dirty="0"/>
          </a:p>
        </p:txBody>
      </p:sp>
    </p:spTree>
    <p:extLst>
      <p:ext uri="{BB962C8B-B14F-4D97-AF65-F5344CB8AC3E}">
        <p14:creationId xmlns:p14="http://schemas.microsoft.com/office/powerpoint/2010/main" val="11737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AI Systems often incorporate artificial intelligence, machine learning, and deep learning to create a sophisticated intelligence machine that will perform given human functions well. Increasingly, all three units are individual pieces of the entire AI System’s intelligence puzzle.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Machine Learning — It is an application of artificial intelligence that provides the AI System with the ability to automatically learn from the environment and applies that learning to make better decisions. There are a variety of algorithms that Machine Learning uses to iteratively learn, describe and improve data in order to predict better outcomes. These algorithms use statistical techniques to spot patterns and then perform actions on these patterns.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a:t>
            </a:fld>
            <a:endParaRPr lang="fr-CH"/>
          </a:p>
        </p:txBody>
      </p:sp>
    </p:spTree>
    <p:extLst>
      <p:ext uri="{BB962C8B-B14F-4D97-AF65-F5344CB8AC3E}">
        <p14:creationId xmlns:p14="http://schemas.microsoft.com/office/powerpoint/2010/main" val="2859700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137</a:t>
            </a:fld>
            <a:endParaRPr lang="fr-CH"/>
          </a:p>
        </p:txBody>
      </p:sp>
    </p:spTree>
    <p:extLst>
      <p:ext uri="{BB962C8B-B14F-4D97-AF65-F5344CB8AC3E}">
        <p14:creationId xmlns:p14="http://schemas.microsoft.com/office/powerpoint/2010/main" val="35067313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138</a:t>
            </a:fld>
            <a:endParaRPr lang="fr-CH"/>
          </a:p>
        </p:txBody>
      </p:sp>
    </p:spTree>
    <p:extLst>
      <p:ext uri="{BB962C8B-B14F-4D97-AF65-F5344CB8AC3E}">
        <p14:creationId xmlns:p14="http://schemas.microsoft.com/office/powerpoint/2010/main" val="387596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Sometimes the cost function can be a non-convex function where you could settle at a local minima but for linear regression, it is always a convex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139</a:t>
            </a:fld>
            <a:endParaRPr lang="fr-CH"/>
          </a:p>
        </p:txBody>
      </p:sp>
    </p:spTree>
    <p:extLst>
      <p:ext uri="{BB962C8B-B14F-4D97-AF65-F5344CB8AC3E}">
        <p14:creationId xmlns:p14="http://schemas.microsoft.com/office/powerpoint/2010/main" val="35153945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140</a:t>
            </a:fld>
            <a:endParaRPr lang="fr-CH"/>
          </a:p>
        </p:txBody>
      </p:sp>
    </p:spTree>
    <p:extLst>
      <p:ext uri="{BB962C8B-B14F-4D97-AF65-F5344CB8AC3E}">
        <p14:creationId xmlns:p14="http://schemas.microsoft.com/office/powerpoint/2010/main" val="6360650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141</a:t>
            </a:fld>
            <a:endParaRPr lang="fr-CH"/>
          </a:p>
        </p:txBody>
      </p:sp>
    </p:spTree>
    <p:extLst>
      <p:ext uri="{BB962C8B-B14F-4D97-AF65-F5344CB8AC3E}">
        <p14:creationId xmlns:p14="http://schemas.microsoft.com/office/powerpoint/2010/main" val="1104491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Deep Learning — It is the next generation of Machine Learning. It’s a subset of Machine Learning. Deep Learning models can make their own predictions entirely independent of humans. Machine Learning models of the past still need human intervention in many cases to arrive at the optimal outcome. Deep Learning models use artificial neural networks. The design of this network is inspired by the biological neural network of the human brain. It analyzes data with a logical structure similar to how a human would draw conclusions.</a:t>
            </a:r>
          </a:p>
          <a:p>
            <a:pPr marL="0" indent="0">
              <a:buFont typeface="Arial" panose="020B0604020202020204" pitchFamily="34" charset="0"/>
              <a:buNone/>
            </a:pPr>
            <a:endParaRPr lang="en-US" dirty="0"/>
          </a:p>
          <a:p>
            <a:r>
              <a:rPr lang="en-US" dirty="0"/>
              <a:t>Deep Learning is the next generation of machine learning algorithms that use multiple layers to progressively extract higher level features (or understanding) from raw input. For instance, in image recognition applications, instead of just recognizing matrix pixels, deep learning algorithms will recognize edges at a certain level, nose at another level, and face at yet another level. With the ability to understand data from the lower level all the way up the chain, a deep learning algorithm can improve its performance over time and arrive at decisions at any given moment in time.</a:t>
            </a:r>
          </a:p>
          <a:p>
            <a:r>
              <a:rPr lang="en-US" dirty="0"/>
              <a:t>The power of deep learning algorithm lies in its ability to take on both supervised learning tasks as well as unsupervised learning tasks. It also approximates many brain development theories of the human brain.</a:t>
            </a:r>
          </a:p>
          <a:p>
            <a:r>
              <a:rPr lang="en-US" dirty="0"/>
              <a:t>Deep learning algorithms are now used by computer vision systems, speech recognition systems, natural language processing systems, audio recognition systems, bioinformatics systems and medical image analysis systems.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a:t>
            </a:fld>
            <a:endParaRPr lang="fr-CH"/>
          </a:p>
        </p:txBody>
      </p:sp>
    </p:spTree>
    <p:extLst>
      <p:ext uri="{BB962C8B-B14F-4D97-AF65-F5344CB8AC3E}">
        <p14:creationId xmlns:p14="http://schemas.microsoft.com/office/powerpoint/2010/main" val="2544943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a:t>
            </a:fld>
            <a:endParaRPr lang="fr-CH"/>
          </a:p>
        </p:txBody>
      </p:sp>
    </p:spTree>
    <p:extLst>
      <p:ext uri="{BB962C8B-B14F-4D97-AF65-F5344CB8AC3E}">
        <p14:creationId xmlns:p14="http://schemas.microsoft.com/office/powerpoint/2010/main" val="333441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example, in genomics machine learning can be used to “learn” how to recognize the locations of transcription start sites (TSSs) in a genome sequence [</a:t>
            </a:r>
            <a:r>
              <a:rPr lang="en-US" dirty="0">
                <a:hlinkClick r:id="rId3"/>
              </a:rPr>
              <a:t>2</a:t>
            </a:r>
            <a:r>
              <a:rPr lang="en-US" dirty="0"/>
              <a:t>]. The process typically proceeds in three stages (</a:t>
            </a:r>
            <a:r>
              <a:rPr lang="en-US" dirty="0">
                <a:hlinkClick r:id="rId4"/>
              </a:rPr>
              <a:t>Figure 1</a:t>
            </a:r>
            <a:r>
              <a:rPr lang="en-US" dirty="0"/>
              <a:t>). First, a machine learning researcher develops an algorithm that they believe will lead to successful learning. Second, the algorithm is provided with a large collection of TSS sequences as well as, optionally, a list of sequences that are known not to be TSSs. The annotation indicating whether a sequence is a TSS or not is known as the </a:t>
            </a:r>
            <a:r>
              <a:rPr lang="en-US" i="1" dirty="0"/>
              <a:t>label</a:t>
            </a:r>
            <a:r>
              <a:rPr lang="en-US" dirty="0"/>
              <a:t>. The algorithm processes these labeled sequences and stores a model. Third, novel, unlabeled sequences are given to the algorithm, and it uses the model to predict labels (“TSS” or “not TSS”) for each sequence. If the learning was successful, then all or most of the predicted labels will be correct. If the labels associated with test set examples are known—i.e., if these examples were held out of the training set on purpose for use in testing the performance of the learning system—then the performance of the machine learning algorithm can be assessed immediately. Otherwise, in a prospective validation setting, the TSS predictions produced by the machine learning system must be tested independently in the lab. Note that this is an example of a subtype of machine learning called “supervised learning”.</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a:t>
            </a:fld>
            <a:endParaRPr lang="fr-CH"/>
          </a:p>
        </p:txBody>
      </p:sp>
    </p:spTree>
    <p:extLst>
      <p:ext uri="{BB962C8B-B14F-4D97-AF65-F5344CB8AC3E}">
        <p14:creationId xmlns:p14="http://schemas.microsoft.com/office/powerpoint/2010/main" val="2195253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a:t>
            </a:fld>
            <a:endParaRPr lang="fr-CH"/>
          </a:p>
        </p:txBody>
      </p:sp>
    </p:spTree>
    <p:extLst>
      <p:ext uri="{BB962C8B-B14F-4D97-AF65-F5344CB8AC3E}">
        <p14:creationId xmlns:p14="http://schemas.microsoft.com/office/powerpoint/2010/main" val="2836099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have been applied to a huge variety of problems in genomics and genetics (</a:t>
            </a:r>
            <a:r>
              <a:rPr lang="en-US" dirty="0">
                <a:hlinkClick r:id="rId3"/>
              </a:rPr>
              <a:t>Table 2</a:t>
            </a:r>
            <a:r>
              <a:rPr lang="en-US" dirty="0"/>
              <a:t>). Perhaps most significantly, machine learning has been used to annotate a wide variety of genomic sequence elements. In addition to TSSs, algorithms can be trained to identify splice sites [</a:t>
            </a:r>
            <a:r>
              <a:rPr lang="en-US" dirty="0">
                <a:hlinkClick r:id="rId4"/>
              </a:rPr>
              <a:t>3</a:t>
            </a:r>
            <a:r>
              <a:rPr lang="en-US" dirty="0"/>
              <a:t>], promoters [</a:t>
            </a:r>
            <a:r>
              <a:rPr lang="en-US" dirty="0">
                <a:hlinkClick r:id="rId5"/>
              </a:rPr>
              <a:t>4</a:t>
            </a:r>
            <a:r>
              <a:rPr lang="en-US" dirty="0"/>
              <a:t>], enhancers [</a:t>
            </a:r>
            <a:r>
              <a:rPr lang="en-US" dirty="0">
                <a:hlinkClick r:id="rId6"/>
              </a:rPr>
              <a:t>5</a:t>
            </a:r>
            <a:r>
              <a:rPr lang="en-US" dirty="0"/>
              <a:t>], positioned nucleosomes [</a:t>
            </a:r>
            <a:r>
              <a:rPr lang="en-US" dirty="0">
                <a:hlinkClick r:id="rId7"/>
              </a:rPr>
              <a:t>6</a:t>
            </a:r>
            <a:r>
              <a:rPr lang="en-US" dirty="0"/>
              <a:t>], etc. In general, if you can compile a list of sequence elements of a given type, then you can probably train a machine learning method to recognize those elements. Furthermore, models that each recognize an individual type of genomic elements can be combined, along with (learned) logic about their relative locations, to build machine learning systems capable of annotating genes, including their full UTR/intron/exon structure, along entire eukaryotic chromosomes [</a:t>
            </a:r>
            <a:r>
              <a:rPr lang="en-US" dirty="0">
                <a:hlinkClick r:id="rId8"/>
              </a:rPr>
              <a:t>7</a:t>
            </a:r>
            <a:r>
              <a:rPr lang="en-US" dirty="0"/>
              <a:t>].</a:t>
            </a:r>
          </a:p>
          <a:p>
            <a:r>
              <a:rPr lang="en-US" dirty="0"/>
              <a:t>In addition to learning to recognize patterns in DNA sequences, machine learning can take as input data generated by other genomic assays, such as microarray or RNA-</a:t>
            </a:r>
            <a:r>
              <a:rPr lang="en-US" dirty="0" err="1"/>
              <a:t>seq</a:t>
            </a:r>
            <a:r>
              <a:rPr lang="en-US" dirty="0"/>
              <a:t> expression data, chromatin accessibility assays such as DNase-</a:t>
            </a:r>
            <a:r>
              <a:rPr lang="en-US" dirty="0" err="1"/>
              <a:t>seq</a:t>
            </a:r>
            <a:r>
              <a:rPr lang="en-US" dirty="0"/>
              <a:t>, </a:t>
            </a:r>
            <a:r>
              <a:rPr lang="en-US" dirty="0" err="1"/>
              <a:t>MNase-seq</a:t>
            </a:r>
            <a:r>
              <a:rPr lang="en-US" dirty="0"/>
              <a:t>, and FAIRE, or histone modification, transcription factor (TF) binding </a:t>
            </a:r>
            <a:r>
              <a:rPr lang="en-US" dirty="0" err="1"/>
              <a:t>ChIP-seq</a:t>
            </a:r>
            <a:r>
              <a:rPr lang="en-US" dirty="0"/>
              <a:t> data, etc. Gene expression data can be used to learn to distinguish between different disease phenotypes and, in the process, to identify potentially valuable disease biomarkers (Section 6). Chromatin data can be used, for example, to annotate the genome in an “unsupervised” fashion, thereby potentially allowing for the identification of novel classes of functional elements (Section 2).</a:t>
            </a:r>
          </a:p>
          <a:p>
            <a:endParaRPr lang="en-US" dirty="0"/>
          </a:p>
          <a:p>
            <a:r>
              <a:rPr lang="en-US" dirty="0"/>
              <a:t>Machine learning has also been used extensively to assign functional annotations to genes. Such annotations most frequently take the form of Gene Ontology term assignments [</a:t>
            </a:r>
            <a:r>
              <a:rPr lang="en-US" dirty="0">
                <a:hlinkClick r:id="rId9"/>
              </a:rPr>
              <a:t>8</a:t>
            </a:r>
            <a:r>
              <a:rPr lang="en-US" dirty="0"/>
              <a:t>]. Predictive algorithms can take as input any one or more of a wide variety of data types, including the genomic sequence, gene expression profiles across various experimental conditions or phenotypes, protein-protein interactions, synthetic lethality data, open chromatin data, histone modification or TF binding </a:t>
            </a:r>
            <a:r>
              <a:rPr lang="en-US" dirty="0" err="1"/>
              <a:t>ChIP-seq</a:t>
            </a:r>
            <a:r>
              <a:rPr lang="en-US" dirty="0"/>
              <a:t> data, etc. As an alternative to GO term prediction, some predictors instead identify co-functional relationships; i.e., the machine learning method outputs a network in which genes are nodes and an edge between genes </a:t>
            </a:r>
            <a:r>
              <a:rPr lang="en-US" i="1" dirty="0"/>
              <a:t>A</a:t>
            </a:r>
            <a:r>
              <a:rPr lang="en-US" dirty="0"/>
              <a:t> and </a:t>
            </a:r>
            <a:r>
              <a:rPr lang="en-US" i="1" dirty="0"/>
              <a:t>B</a:t>
            </a:r>
            <a:r>
              <a:rPr lang="en-US" dirty="0"/>
              <a:t> indicates that the two genes share a common function [</a:t>
            </a:r>
            <a:r>
              <a:rPr lang="en-US" dirty="0">
                <a:hlinkClick r:id="rId10"/>
              </a:rPr>
              <a:t>9</a:t>
            </a:r>
            <a:r>
              <a:rPr lang="en-US" dirty="0"/>
              <a:t>].</a:t>
            </a:r>
          </a:p>
          <a:p>
            <a:r>
              <a:rPr lang="en-US" dirty="0"/>
              <a:t>Finally, a wide variety of machine learning methods have been developed to help understand the mechanisms underlying gene expression. Some techniques aim to predict the expression of a gene based solely on the DNA sequence [</a:t>
            </a:r>
            <a:r>
              <a:rPr lang="en-US" dirty="0">
                <a:hlinkClick r:id="rId11"/>
              </a:rPr>
              <a:t>10</a:t>
            </a:r>
            <a:r>
              <a:rPr lang="en-US" dirty="0"/>
              <a:t>], whereas others take into account </a:t>
            </a:r>
            <a:r>
              <a:rPr lang="en-US" dirty="0" err="1"/>
              <a:t>ChIP-seq</a:t>
            </a:r>
            <a:r>
              <a:rPr lang="en-US" dirty="0"/>
              <a:t> histone modification [</a:t>
            </a:r>
            <a:r>
              <a:rPr lang="en-US" dirty="0">
                <a:hlinkClick r:id="rId12"/>
              </a:rPr>
              <a:t>11</a:t>
            </a:r>
            <a:r>
              <a:rPr lang="en-US" dirty="0"/>
              <a:t>] or TF binding [</a:t>
            </a:r>
            <a:r>
              <a:rPr lang="en-US" dirty="0">
                <a:hlinkClick r:id="rId13"/>
              </a:rPr>
              <a:t>12</a:t>
            </a:r>
            <a:r>
              <a:rPr lang="en-US" dirty="0"/>
              <a:t>] profiles at the gene promoter region. More sophisticated methods attempt to jointly model the expression of all genes in a cell by training a network model [</a:t>
            </a:r>
            <a:r>
              <a:rPr lang="en-US" dirty="0">
                <a:hlinkClick r:id="rId14"/>
              </a:rPr>
              <a:t>13</a:t>
            </a:r>
            <a:r>
              <a:rPr lang="en-US" dirty="0"/>
              <a:t>]. Like a co-functional network, each node in a gene expression network is a gene; however, edges in this case represent, for example, regulatory relationships between TFs and their targets.</a:t>
            </a:r>
          </a:p>
          <a:p>
            <a:endParaRPr lang="en-US" dirty="0"/>
          </a:p>
          <a:p>
            <a:r>
              <a:rPr lang="en-US" dirty="0" err="1"/>
              <a:t>ChIP-seq</a:t>
            </a:r>
            <a:r>
              <a:rPr lang="en-US" dirty="0"/>
              <a:t> is a method used to analyze protein interactions with DNA. </a:t>
            </a:r>
            <a:r>
              <a:rPr lang="en-US" dirty="0" err="1"/>
              <a:t>ChIP-seq</a:t>
            </a:r>
            <a:r>
              <a:rPr lang="en-US" dirty="0"/>
              <a:t> combines chromatin immunoprecipitation with DNA sequencing to infer the possible binding sites of DNA-associated proteins. The ENCODE consortium has developed two analysis pipelines to study two different classes of protein-chromatin interactions. The transcription factor </a:t>
            </a:r>
            <a:r>
              <a:rPr lang="en-US" dirty="0" err="1"/>
              <a:t>ChIP-seq</a:t>
            </a:r>
            <a:r>
              <a:rPr lang="en-US" dirty="0"/>
              <a:t> (TF </a:t>
            </a:r>
            <a:r>
              <a:rPr lang="en-US" dirty="0" err="1"/>
              <a:t>ChIP-seq</a:t>
            </a:r>
            <a:r>
              <a:rPr lang="en-US" dirty="0"/>
              <a:t>) pipeline, described here, is suitable for proteins that are expected to bind in a punctate manner, such as to specific DNA sequences or specific chromatin configurations. I</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15</a:t>
            </a:fld>
            <a:endParaRPr lang="fr-CH"/>
          </a:p>
        </p:txBody>
      </p:sp>
    </p:spTree>
    <p:extLst>
      <p:ext uri="{BB962C8B-B14F-4D97-AF65-F5344CB8AC3E}">
        <p14:creationId xmlns:p14="http://schemas.microsoft.com/office/powerpoint/2010/main" val="1743139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16</a:t>
            </a:fld>
            <a:endParaRPr lang="fr-CH"/>
          </a:p>
        </p:txBody>
      </p:sp>
    </p:spTree>
    <p:extLst>
      <p:ext uri="{BB962C8B-B14F-4D97-AF65-F5344CB8AC3E}">
        <p14:creationId xmlns:p14="http://schemas.microsoft.com/office/powerpoint/2010/main" val="793507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can usefully be segregated into two primary categories: </a:t>
            </a:r>
            <a:r>
              <a:rPr lang="en-US" i="1" dirty="0"/>
              <a:t>supervised</a:t>
            </a:r>
            <a:r>
              <a:rPr lang="en-US" dirty="0"/>
              <a:t> versus </a:t>
            </a:r>
            <a:r>
              <a:rPr lang="en-US" i="1" dirty="0"/>
              <a:t>unsupervised</a:t>
            </a:r>
            <a:r>
              <a:rPr lang="en-US" dirty="0"/>
              <a:t> methods. To illustrate the difference between the two, consider again the gene finding problem: given the DNA sequence of a chromosome, the goal of a gene finding algorithm is to predict the locations and detailed intron/exon structure of all of the protein-coding genes on the chromosome (</a:t>
            </a:r>
            <a:r>
              <a:rPr lang="en-US" dirty="0">
                <a:hlinkClick r:id="rId3"/>
              </a:rPr>
              <a:t>Figure 2</a:t>
            </a:r>
            <a:r>
              <a:rPr lang="en-US" dirty="0"/>
              <a:t>).</a:t>
            </a:r>
          </a:p>
          <a:p>
            <a:pPr marL="0" indent="0">
              <a:buFont typeface="Arial" panose="020B0604020202020204" pitchFamily="34" charset="0"/>
              <a:buNone/>
            </a:pPr>
            <a:r>
              <a:rPr lang="en-US" dirty="0"/>
              <a:t>The most straightforward solution to this problem leverages what we already know about the genome to help us build a predictive model. In particular, a supervised learning algorithm for gene finding requires as input a training set of </a:t>
            </a:r>
            <a:r>
              <a:rPr lang="en-US" i="1" dirty="0"/>
              <a:t>labeled</a:t>
            </a:r>
            <a:r>
              <a:rPr lang="en-US" dirty="0"/>
              <a:t> DNA sequences, where the labels specify the locations of the start and end of the gene (TSS and TTS) as well as all of the splice sites in between. The model then uses this training data to learn general properties of genes, such as what DNA sequence pattern typically occurs near a donor or acceptor splice site, the fact that in-frame stop codons should not occur within coding exons, the expected length distributions of 5' and 3' untranslated regions (UTRs) and of initial, internal and final introns, etc. The trained model can then use these learned properties to identify novel genes that resemble the genes in the training set.</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Intermediate between supervised and unsupervised learning is </a:t>
            </a:r>
            <a:r>
              <a:rPr lang="en-US" i="1" dirty="0"/>
              <a:t>semi-supervised learning</a:t>
            </a:r>
            <a:r>
              <a:rPr lang="en-US" dirty="0"/>
              <a:t> [</a:t>
            </a:r>
            <a:r>
              <a:rPr lang="en-US" dirty="0">
                <a:hlinkClick r:id="rId7"/>
              </a:rPr>
              <a:t>22</a:t>
            </a:r>
            <a:r>
              <a:rPr lang="en-US" dirty="0"/>
              <a:t>]. In supervised learning, the algorithm receives as input a collection of data points, each with an associated label, whereas in unsupervised learning, the algorithm receives the data but no labels. The semi-supervised setting is a mixture of these two: the algorithm receives a collection of data points, but only a subset of those points have associated labels. In practice, gene finding systems are often trained using a semi-supervised approach, where the input is a collection of annotated genes plus a complete (unlabeled) genome sequence. The learning procedure begins by constructing an initial gene finding model based solely on the labeled subset of the training data. Then the model is used to scan the genome, and tentative labels are assigned throughout the genome. These tentative labels can then be used to improve the learned model, and the procedure iterates until no new genes are found. The semi-supervised approach can work much better than a fully supervised approach because the model is able to learn from a much larger set of genes: all genes in the genome, rather than only the subset of genes that have been identified with high confidence.</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Reinforcement Learning:</a:t>
            </a:r>
            <a:br>
              <a:rPr lang="en-US" dirty="0"/>
            </a:br>
            <a:r>
              <a:rPr lang="en-US" dirty="0"/>
              <a:t>A system interacts with a dynamic environment in which it must perform a certain goal (such as driving a vehicle or playing a game against an opponent). The system is provided feedback in terms of rewards and punishments as it navigates its problem space.</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17</a:t>
            </a:fld>
            <a:endParaRPr lang="fr-CH"/>
          </a:p>
        </p:txBody>
      </p:sp>
    </p:spTree>
    <p:extLst>
      <p:ext uri="{BB962C8B-B14F-4D97-AF65-F5344CB8AC3E}">
        <p14:creationId xmlns:p14="http://schemas.microsoft.com/office/powerpoint/2010/main" val="354881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22</a:t>
            </a:fld>
            <a:endParaRPr lang="fr-CH"/>
          </a:p>
        </p:txBody>
      </p:sp>
    </p:spTree>
    <p:extLst>
      <p:ext uri="{BB962C8B-B14F-4D97-AF65-F5344CB8AC3E}">
        <p14:creationId xmlns:p14="http://schemas.microsoft.com/office/powerpoint/2010/main" val="1173112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24</a:t>
            </a:fld>
            <a:endParaRPr lang="fr-CH"/>
          </a:p>
        </p:txBody>
      </p:sp>
    </p:spTree>
    <p:extLst>
      <p:ext uri="{BB962C8B-B14F-4D97-AF65-F5344CB8AC3E}">
        <p14:creationId xmlns:p14="http://schemas.microsoft.com/office/powerpoint/2010/main" val="2055716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you will find the full code in the given URL</a:t>
            </a:r>
          </a:p>
          <a:p>
            <a:endParaRPr lang="en-GB" dirty="0"/>
          </a:p>
        </p:txBody>
      </p:sp>
      <p:sp>
        <p:nvSpPr>
          <p:cNvPr id="4" name="Espace réservé du numéro de diapositive 3"/>
          <p:cNvSpPr>
            <a:spLocks noGrp="1"/>
          </p:cNvSpPr>
          <p:nvPr>
            <p:ph type="sldNum" sz="quarter" idx="5"/>
          </p:nvPr>
        </p:nvSpPr>
        <p:spPr/>
        <p:txBody>
          <a:bodyPr/>
          <a:lstStyle/>
          <a:p>
            <a:fld id="{0813CDFF-FD0B-401A-8365-69EE43F9A11B}" type="slidenum">
              <a:rPr lang="fr-FR" smtClean="0"/>
              <a:pPr/>
              <a:t>2</a:t>
            </a:fld>
            <a:endParaRPr lang="fr-FR" dirty="0"/>
          </a:p>
        </p:txBody>
      </p:sp>
    </p:spTree>
    <p:extLst>
      <p:ext uri="{BB962C8B-B14F-4D97-AF65-F5344CB8AC3E}">
        <p14:creationId xmlns:p14="http://schemas.microsoft.com/office/powerpoint/2010/main" val="3541254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David Reich, </a:t>
            </a:r>
            <a:r>
              <a:rPr lang="en-US" dirty="0" err="1"/>
              <a:t>Alkes</a:t>
            </a:r>
            <a:r>
              <a:rPr lang="en-US" dirty="0"/>
              <a:t> L Price &amp; Nick Patterson </a:t>
            </a:r>
          </a:p>
          <a:p>
            <a:pPr marL="0" indent="0">
              <a:buFont typeface="Arial" panose="020B0604020202020204" pitchFamily="34" charset="0"/>
              <a:buNone/>
            </a:pPr>
            <a:r>
              <a:rPr lang="en-US" dirty="0"/>
              <a:t>Nature Genetics volume 40, pages 491–492 (2008)</a:t>
            </a:r>
          </a:p>
          <a:p>
            <a:pPr marL="0" indent="0">
              <a:buFont typeface="Arial" panose="020B0604020202020204" pitchFamily="34" charset="0"/>
              <a:buNone/>
            </a:pPr>
            <a:r>
              <a:rPr lang="en-US" dirty="0"/>
              <a:t>Dataset of 940 individuals from 53 populations typed at ∼650,000 SNPs as part of the Human Genome Diversity Project</a:t>
            </a:r>
            <a:r>
              <a:rPr lang="en-US" baseline="30000" dirty="0">
                <a:hlinkClick r:id="rId3" tooltip="Li, J.Z. et al. Science 319, 1100–1104 (2008)."/>
              </a:rPr>
              <a:t>11</a:t>
            </a:r>
            <a:r>
              <a:rPr lang="en-US" dirty="0"/>
              <a:t>. We used EIGENSOFT</a:t>
            </a:r>
            <a:r>
              <a:rPr lang="en-US" baseline="30000" dirty="0">
                <a:hlinkClick r:id="rId4" tooltip="Patterson, N., Price, A. &amp; Reich, D. PLoS Genet. 2, e190 (2006)."/>
              </a:rPr>
              <a:t>8</a:t>
            </a:r>
            <a:r>
              <a:rPr lang="en-US" baseline="30000" dirty="0"/>
              <a:t>,</a:t>
            </a:r>
            <a:r>
              <a:rPr lang="en-US" baseline="30000" dirty="0">
                <a:hlinkClick r:id="rId5" tooltip="Price, A.L. et al. Nat. Genet. 38, 904–909 (2006)."/>
              </a:rPr>
              <a:t>9</a:t>
            </a:r>
            <a:r>
              <a:rPr lang="en-US" dirty="0"/>
              <a:t> to find the principal axes of genetic variation in the seven sub-Saharan African populations in this dataset and then projected all samples on the resulting PCs. The non-African populations fell into a rough cluster (</a:t>
            </a:r>
            <a:r>
              <a:rPr lang="en-US" dirty="0">
                <a:hlinkClick r:id="rId6"/>
              </a:rPr>
              <a:t>Fig. 1a</a:t>
            </a:r>
            <a:r>
              <a:rPr lang="en-US" dirty="0"/>
              <a:t>), which is about what would be expected if all non-African populations were founded by a single dispersal 'out of Africa‘.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carried out PCA on 940 individuals from the Human Genome Diversity Project that were scanned at approximately 650,000 SNPs</a:t>
            </a:r>
            <a:r>
              <a:rPr lang="en-US" baseline="30000" dirty="0">
                <a:hlinkClick r:id="rId3" tooltip="Li, J.Z. et al. Science 319, 1100–1104 (2008)."/>
              </a:rPr>
              <a:t>11</a:t>
            </a:r>
            <a:r>
              <a:rPr lang="en-US" dirty="0"/>
              <a:t> using data from 101 sub-Saharan African samples to define the PCs (</a:t>
            </a:r>
            <a:r>
              <a:rPr lang="en-US" dirty="0" err="1"/>
              <a:t>Mandenka</a:t>
            </a:r>
            <a:r>
              <a:rPr lang="en-US" dirty="0"/>
              <a:t>, Bantu from Kenya and South Africa, Yoruba, San, </a:t>
            </a:r>
            <a:r>
              <a:rPr lang="en-US" dirty="0" err="1"/>
              <a:t>Mbuti</a:t>
            </a:r>
            <a:r>
              <a:rPr lang="en-US" dirty="0"/>
              <a:t> Pygmy and </a:t>
            </a:r>
            <a:r>
              <a:rPr lang="en-US" dirty="0" err="1"/>
              <a:t>Biaka</a:t>
            </a:r>
            <a:r>
              <a:rPr lang="en-US" dirty="0"/>
              <a:t> Pygmy). We carried out the analysis on samples blinded to population labels (the coloring of samples was only carried out after the analysis). We plotted principal component 1 (negative values are more Bantu-related) and principal component 4 (positive values are more closely related to the Senegalese </a:t>
            </a:r>
            <a:r>
              <a:rPr lang="en-US" dirty="0" err="1"/>
              <a:t>Mandenka</a:t>
            </a:r>
            <a:r>
              <a:rPr lang="en-US" dirty="0"/>
              <a:t>). (</a:t>
            </a:r>
            <a:r>
              <a:rPr lang="en-US" b="1" dirty="0"/>
              <a:t>b</a:t>
            </a:r>
            <a:r>
              <a:rPr lang="en-US" dirty="0"/>
              <a:t>) Outlying populations are the </a:t>
            </a:r>
            <a:r>
              <a:rPr lang="en-US" dirty="0" err="1"/>
              <a:t>Mozabite</a:t>
            </a:r>
            <a:r>
              <a:rPr lang="en-US" dirty="0"/>
              <a:t>, who are more </a:t>
            </a:r>
            <a:r>
              <a:rPr lang="en-US" dirty="0" err="1"/>
              <a:t>Mandenka</a:t>
            </a:r>
            <a:r>
              <a:rPr lang="en-US" dirty="0"/>
              <a:t>-related, reflecting recent gene flow across the Sahara, and Papuans and Melanesians, who have inherited less Bantu-related gene flow.</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27</a:t>
            </a:fld>
            <a:endParaRPr lang="fr-CH"/>
          </a:p>
        </p:txBody>
      </p:sp>
    </p:spTree>
    <p:extLst>
      <p:ext uri="{BB962C8B-B14F-4D97-AF65-F5344CB8AC3E}">
        <p14:creationId xmlns:p14="http://schemas.microsoft.com/office/powerpoint/2010/main" val="196480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30</a:t>
            </a:fld>
            <a:endParaRPr lang="fr-CH"/>
          </a:p>
        </p:txBody>
      </p:sp>
    </p:spTree>
    <p:extLst>
      <p:ext uri="{BB962C8B-B14F-4D97-AF65-F5344CB8AC3E}">
        <p14:creationId xmlns:p14="http://schemas.microsoft.com/office/powerpoint/2010/main" val="3695391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a:t>Stress </a:t>
            </a:r>
            <a:r>
              <a:rPr lang="en-US" dirty="0"/>
              <a:t>is a </a:t>
            </a:r>
            <a:r>
              <a:rPr lang="en-US" dirty="0">
                <a:hlinkClick r:id="rId3"/>
              </a:rPr>
              <a:t>goodness-of-fit</a:t>
            </a:r>
            <a:r>
              <a:rPr lang="en-US" dirty="0"/>
              <a:t> measure, based on differences between predicted and actual distances. In his original 1964 MDS paper, </a:t>
            </a:r>
            <a:r>
              <a:rPr lang="en-US" dirty="0" err="1"/>
              <a:t>Kruskal</a:t>
            </a:r>
            <a:r>
              <a:rPr lang="en-US" dirty="0"/>
              <a:t> wrote that fits close to zero are excellent, while anything over .2 should be considered “poor”. More recent authors suggest evaluating stress based on the quality of the distance matrix and how many objects are in that matrix.</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31</a:t>
            </a:fld>
            <a:endParaRPr lang="fr-CH"/>
          </a:p>
        </p:txBody>
      </p:sp>
    </p:spTree>
    <p:extLst>
      <p:ext uri="{BB962C8B-B14F-4D97-AF65-F5344CB8AC3E}">
        <p14:creationId xmlns:p14="http://schemas.microsoft.com/office/powerpoint/2010/main" val="3782212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Analysis</a:t>
            </a:r>
            <a:r>
              <a:rPr lang="en-US" baseline="0" dirty="0"/>
              <a:t> of </a:t>
            </a:r>
            <a:r>
              <a:rPr lang="en-US" dirty="0"/>
              <a:t>six publicly available lung cancer microarray data</a:t>
            </a:r>
          </a:p>
          <a:p>
            <a:pPr marL="0" indent="0">
              <a:buFont typeface="Arial" panose="020B0604020202020204" pitchFamily="34" charset="0"/>
              <a:buNone/>
            </a:pPr>
            <a:r>
              <a:rPr lang="fr-CH" dirty="0" err="1"/>
              <a:t>adenocarcinoma</a:t>
            </a:r>
            <a:r>
              <a:rPr lang="fr-CH" dirty="0"/>
              <a:t> and non-</a:t>
            </a:r>
            <a:r>
              <a:rPr lang="fr-CH" dirty="0" err="1"/>
              <a:t>tumor</a:t>
            </a:r>
            <a:r>
              <a:rPr lang="fr-CH" dirty="0"/>
              <a:t> tissue </a:t>
            </a:r>
            <a:r>
              <a:rPr lang="fr-CH" dirty="0" err="1"/>
              <a:t>samples</a:t>
            </a:r>
            <a:endParaRPr lang="fr-CH" dirty="0"/>
          </a:p>
          <a:p>
            <a:pPr marL="0" indent="0">
              <a:buFont typeface="Arial" panose="020B0604020202020204" pitchFamily="34" charset="0"/>
              <a:buNone/>
            </a:pPr>
            <a:r>
              <a:rPr lang="en-US" dirty="0"/>
              <a:t>From this MDS plot we can see that the biggest source of variation is rather technical than biological since all samples are clustered in two groups corresponding to the two different platforms they were assayed on. It could be expected that this undesirable effect would influence the discovery of DEGs. Based on our results this is however not the case and the explanation lies in the fact that MDS plots provide a </a:t>
            </a:r>
            <a:r>
              <a:rPr lang="en-US" i="1" dirty="0"/>
              <a:t>global</a:t>
            </a:r>
            <a:r>
              <a:rPr lang="en-US" dirty="0"/>
              <a:t> view on the data, while the identification of DEGs is more based on local effects, that is, the specific expression of one gene in certain conditions. The explanation for this apparently paradoxical result is in the fact that not all genes are affected by batch effect removal in the same way. Genes which are differentially expressed in individual studies could still remain differentially expressed after data merging with no batch effect correction, if their expression is not much affected by batch effects. Moreover, even if a gene is affected by batch effects we observed that the </a:t>
            </a:r>
            <a:r>
              <a:rPr lang="en-US" i="1" dirty="0"/>
              <a:t>difference</a:t>
            </a:r>
            <a:r>
              <a:rPr lang="en-US" dirty="0"/>
              <a:t> between the two modes or conditions of the gene (in our case control versus lung cancer) is almost always preserved over all samples of the merged data set.</a:t>
            </a:r>
          </a:p>
          <a:p>
            <a:pPr marL="0" indent="0">
              <a:buFont typeface="Arial" panose="020B0604020202020204" pitchFamily="34" charset="0"/>
              <a:buNone/>
            </a:pPr>
            <a:r>
              <a:rPr lang="en-US" i="1" dirty="0"/>
              <a:t>GPL96</a:t>
            </a:r>
            <a:r>
              <a:rPr lang="en-US" i="1" baseline="0" dirty="0"/>
              <a:t> </a:t>
            </a:r>
            <a:r>
              <a:rPr lang="en-US" dirty="0" err="1"/>
              <a:t>Affymetrix</a:t>
            </a:r>
            <a:r>
              <a:rPr lang="en-US" dirty="0"/>
              <a:t> Human hgu133a Array: </a:t>
            </a:r>
            <a:r>
              <a:rPr lang="fr-CH" dirty="0"/>
              <a:t>GSE10072, GSE7670, GSE31547</a:t>
            </a:r>
            <a:endParaRPr lang="en-US" dirty="0"/>
          </a:p>
          <a:p>
            <a:pPr marL="0" indent="0">
              <a:buFont typeface="Arial" panose="020B0604020202020204" pitchFamily="34" charset="0"/>
              <a:buNone/>
            </a:pPr>
            <a:r>
              <a:rPr lang="fr-CH" i="1" dirty="0"/>
              <a:t>GPL570</a:t>
            </a:r>
            <a:r>
              <a:rPr lang="fr-CH" dirty="0"/>
              <a:t> </a:t>
            </a:r>
            <a:r>
              <a:rPr lang="fr-CH" dirty="0" err="1"/>
              <a:t>Affymetrix</a:t>
            </a:r>
            <a:r>
              <a:rPr lang="fr-CH" dirty="0"/>
              <a:t> </a:t>
            </a:r>
            <a:r>
              <a:rPr lang="fr-CH" dirty="0" err="1"/>
              <a:t>GeneChip</a:t>
            </a:r>
            <a:r>
              <a:rPr lang="fr-CH" dirty="0"/>
              <a:t>: GSE19804, GSE19188, GSE18842</a:t>
            </a:r>
          </a:p>
          <a:p>
            <a:pPr marL="0" indent="0">
              <a:buFont typeface="Arial" panose="020B0604020202020204" pitchFamily="34" charset="0"/>
              <a:buNone/>
            </a:pPr>
            <a:r>
              <a:rPr lang="fr-CH" dirty="0" err="1"/>
              <a:t>microarrays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32</a:t>
            </a:fld>
            <a:endParaRPr lang="fr-CH"/>
          </a:p>
        </p:txBody>
      </p:sp>
    </p:spTree>
    <p:extLst>
      <p:ext uri="{BB962C8B-B14F-4D97-AF65-F5344CB8AC3E}">
        <p14:creationId xmlns:p14="http://schemas.microsoft.com/office/powerpoint/2010/main" val="2954003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175469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1878719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36</a:t>
            </a:fld>
            <a:endParaRPr lang="fr-CH"/>
          </a:p>
        </p:txBody>
      </p:sp>
    </p:spTree>
    <p:extLst>
      <p:ext uri="{BB962C8B-B14F-4D97-AF65-F5344CB8AC3E}">
        <p14:creationId xmlns:p14="http://schemas.microsoft.com/office/powerpoint/2010/main" val="3521622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tSNE</a:t>
            </a:r>
            <a:r>
              <a:rPr lang="en-US" b="1" dirty="0"/>
              <a:t> does not scale</a:t>
            </a:r>
            <a:r>
              <a:rPr lang="en-US" dirty="0"/>
              <a:t> well for rapidly increasing sample sizes in </a:t>
            </a:r>
            <a:r>
              <a:rPr lang="en-US" dirty="0" err="1"/>
              <a:t>scRNAseq</a:t>
            </a:r>
            <a:r>
              <a:rPr lang="en-US" dirty="0"/>
              <a:t>. Attempts to speed it up with </a:t>
            </a:r>
            <a:r>
              <a:rPr lang="en-US" b="1" dirty="0" err="1">
                <a:hlinkClick r:id="rId3"/>
              </a:rPr>
              <a:t>FItSNE</a:t>
            </a:r>
            <a:r>
              <a:rPr lang="en-US" dirty="0"/>
              <a:t> lead to </a:t>
            </a:r>
            <a:r>
              <a:rPr lang="en-US" b="1" dirty="0"/>
              <a:t>large memory consumption</a:t>
            </a:r>
            <a:r>
              <a:rPr lang="en-US" dirty="0"/>
              <a:t> making it impossible to do the analysis outside of computer cluster.</a:t>
            </a:r>
          </a:p>
          <a:p>
            <a:r>
              <a:rPr lang="en-US" b="1" dirty="0" err="1"/>
              <a:t>tSNE</a:t>
            </a:r>
            <a:r>
              <a:rPr lang="en-US" b="1" dirty="0"/>
              <a:t> does not preserve global data structure</a:t>
            </a:r>
            <a:r>
              <a:rPr lang="en-US" dirty="0"/>
              <a:t>, meaning that only within cluster distances are meaningful while between cluster similarities are not guaranteed, therefore it is widely acknowledged that clustering on </a:t>
            </a:r>
            <a:r>
              <a:rPr lang="en-US" dirty="0" err="1"/>
              <a:t>tSNE</a:t>
            </a:r>
            <a:r>
              <a:rPr lang="en-US" dirty="0"/>
              <a:t> is not a very good idea.</a:t>
            </a:r>
          </a:p>
          <a:p>
            <a:r>
              <a:rPr lang="en-US" b="1" dirty="0" err="1"/>
              <a:t>tSNE</a:t>
            </a:r>
            <a:r>
              <a:rPr lang="en-US" b="1" dirty="0"/>
              <a:t> can practically only embed into 2 or 3 dimensions</a:t>
            </a:r>
            <a:r>
              <a:rPr lang="en-US" dirty="0"/>
              <a:t>, i.e. only for </a:t>
            </a:r>
            <a:r>
              <a:rPr lang="en-US" b="1" dirty="0"/>
              <a:t>visualization purposes</a:t>
            </a:r>
            <a:r>
              <a:rPr lang="en-US" dirty="0"/>
              <a:t>, so it is hard to use </a:t>
            </a:r>
            <a:r>
              <a:rPr lang="en-US" dirty="0" err="1"/>
              <a:t>tSNE</a:t>
            </a:r>
            <a:r>
              <a:rPr lang="en-US" dirty="0"/>
              <a:t> as a general dimension reduction technique in order to produce e.g. 10 or 50 components. Please note, </a:t>
            </a:r>
            <a:r>
              <a:rPr lang="en-US" b="1" dirty="0"/>
              <a:t>this is still a problem for the more modern </a:t>
            </a:r>
            <a:r>
              <a:rPr lang="en-US" b="1" dirty="0" err="1">
                <a:hlinkClick r:id="rId3"/>
              </a:rPr>
              <a:t>FItSNE</a:t>
            </a:r>
            <a:r>
              <a:rPr lang="en-US" b="1" dirty="0"/>
              <a:t> algorithm</a:t>
            </a:r>
            <a:r>
              <a:rPr lang="en-US" dirty="0"/>
              <a:t>.</a:t>
            </a:r>
          </a:p>
          <a:p>
            <a:r>
              <a:rPr lang="en-US" b="1" dirty="0" err="1"/>
              <a:t>tSNE</a:t>
            </a:r>
            <a:r>
              <a:rPr lang="en-US" b="1" dirty="0"/>
              <a:t> performs a non-parametric mapping</a:t>
            </a:r>
            <a:r>
              <a:rPr lang="en-US" dirty="0"/>
              <a:t> from high to low dimensions, meaning that it </a:t>
            </a:r>
            <a:r>
              <a:rPr lang="en-US" b="1" dirty="0"/>
              <a:t>does not leverage features</a:t>
            </a:r>
            <a:r>
              <a:rPr lang="en-US" dirty="0"/>
              <a:t> (aka PCA loadings) that drive the observed clustering.</a:t>
            </a:r>
          </a:p>
          <a:p>
            <a:r>
              <a:rPr lang="en-US" b="1" dirty="0" err="1"/>
              <a:t>tSNE</a:t>
            </a:r>
            <a:r>
              <a:rPr lang="en-US" b="1" dirty="0"/>
              <a:t> can not work with high-dimensional data directly</a:t>
            </a:r>
            <a:r>
              <a:rPr lang="en-US" dirty="0"/>
              <a:t>, </a:t>
            </a:r>
            <a:r>
              <a:rPr lang="en-US" dirty="0" err="1"/>
              <a:t>Autoencoder</a:t>
            </a:r>
            <a:r>
              <a:rPr lang="en-US" dirty="0"/>
              <a:t> or PCA are often used for performing a pre-dimensionality reduction before plugging it into the </a:t>
            </a:r>
            <a:r>
              <a:rPr lang="en-US" dirty="0" err="1"/>
              <a:t>tSNE</a:t>
            </a:r>
            <a:endParaRPr lang="en-US" dirty="0"/>
          </a:p>
          <a:p>
            <a:r>
              <a:rPr lang="en-US" b="1" dirty="0" err="1"/>
              <a:t>tSNE</a:t>
            </a:r>
            <a:r>
              <a:rPr lang="en-US" b="1" dirty="0"/>
              <a:t> consumes too much memory</a:t>
            </a:r>
            <a:r>
              <a:rPr lang="en-US" dirty="0"/>
              <a:t> for its computations which becomes especially obvious when using </a:t>
            </a:r>
            <a:r>
              <a:rPr lang="en-US" b="1" dirty="0"/>
              <a:t>large perplexity</a:t>
            </a:r>
            <a:r>
              <a:rPr lang="en-US" dirty="0"/>
              <a:t> </a:t>
            </a:r>
            <a:r>
              <a:rPr lang="en-US" dirty="0" err="1"/>
              <a:t>hyperparameter</a:t>
            </a:r>
            <a:r>
              <a:rPr lang="en-US" dirty="0"/>
              <a:t> since the k-nearest neighbor initial step (like in Barnes-Hut procedure) becomes less efficient and important for time reduction. </a:t>
            </a:r>
            <a:r>
              <a:rPr lang="en-US" b="1" dirty="0"/>
              <a:t>This problem is not solved by the more modern </a:t>
            </a:r>
            <a:r>
              <a:rPr lang="en-US" b="1" dirty="0" err="1">
                <a:hlinkClick r:id="rId3"/>
              </a:rPr>
              <a:t>FItSNE</a:t>
            </a:r>
            <a:r>
              <a:rPr lang="en-US" b="1" dirty="0"/>
              <a:t> algorithm either</a:t>
            </a:r>
            <a:r>
              <a:rPr lang="en-US" dirty="0"/>
              <a:t>.</a:t>
            </a:r>
          </a:p>
          <a:p>
            <a:endParaRPr lang="en-US" dirty="0"/>
          </a:p>
          <a:p>
            <a:r>
              <a:rPr lang="fr-CH" dirty="0"/>
              <a:t>Seurat: </a:t>
            </a:r>
            <a:r>
              <a:rPr lang="en-US" b="1" dirty="0"/>
              <a:t>Run Non-linear dimensional reduction (</a:t>
            </a:r>
            <a:r>
              <a:rPr lang="en-US" b="1" dirty="0" err="1"/>
              <a:t>tSNE</a:t>
            </a:r>
            <a:r>
              <a:rPr lang="en-US" b="1" dirty="0"/>
              <a:t>)</a:t>
            </a:r>
          </a:p>
          <a:p>
            <a:r>
              <a:rPr lang="en-US" dirty="0"/>
              <a:t>Seurat continues to use </a:t>
            </a:r>
            <a:r>
              <a:rPr lang="en-US" dirty="0" err="1"/>
              <a:t>tSNE</a:t>
            </a:r>
            <a:r>
              <a:rPr lang="en-US" dirty="0"/>
              <a:t> as a powerful tool to visualize and explore these datasets. While we no longer advise clustering directly on </a:t>
            </a:r>
            <a:r>
              <a:rPr lang="en-US" dirty="0" err="1"/>
              <a:t>tSNE</a:t>
            </a:r>
            <a:r>
              <a:rPr lang="en-US" dirty="0"/>
              <a:t> components, cells within the graph-based clusters determined above should co-localize on the </a:t>
            </a:r>
            <a:r>
              <a:rPr lang="en-US" dirty="0" err="1"/>
              <a:t>tSNE</a:t>
            </a:r>
            <a:r>
              <a:rPr lang="en-US" dirty="0"/>
              <a:t> plot. This is because the </a:t>
            </a:r>
            <a:r>
              <a:rPr lang="en-US" dirty="0" err="1"/>
              <a:t>tSNE</a:t>
            </a:r>
            <a:r>
              <a:rPr lang="en-US" dirty="0"/>
              <a:t> aims to place cells with similar local neighborhoods in high-dimensional space together in low-dimensional space. As input to the </a:t>
            </a:r>
            <a:r>
              <a:rPr lang="en-US" dirty="0" err="1"/>
              <a:t>tSNE</a:t>
            </a:r>
            <a:r>
              <a:rPr lang="en-US" dirty="0"/>
              <a:t>, we suggest using the same PCs as input to the clustering analysis, although computing the </a:t>
            </a:r>
            <a:r>
              <a:rPr lang="en-US" dirty="0" err="1"/>
              <a:t>tSNE</a:t>
            </a:r>
            <a:r>
              <a:rPr lang="en-US" dirty="0"/>
              <a:t> based on scaled gene expression is also supported using the </a:t>
            </a:r>
            <a:r>
              <a:rPr lang="en-US" dirty="0" err="1"/>
              <a:t>genes.use</a:t>
            </a:r>
            <a:r>
              <a:rPr lang="en-US" dirty="0"/>
              <a:t> argument.</a:t>
            </a:r>
          </a:p>
          <a:p>
            <a:pPr marL="0" indent="0">
              <a:buFont typeface="Arial" panose="020B0604020202020204" pitchFamily="34" charset="0"/>
              <a:buNone/>
            </a:pPr>
            <a:endParaRPr lang="fr-CH" dirty="0"/>
          </a:p>
          <a:p>
            <a:r>
              <a:rPr lang="en-US" b="1" dirty="0"/>
              <a:t>How to (</a:t>
            </a:r>
            <a:r>
              <a:rPr lang="en-US" b="1" dirty="0" err="1"/>
              <a:t>mis</a:t>
            </a:r>
            <a:r>
              <a:rPr lang="en-US" b="1" dirty="0"/>
              <a:t>)read UMAP</a:t>
            </a:r>
          </a:p>
          <a:p>
            <a:r>
              <a:rPr lang="en-US" dirty="0"/>
              <a:t>While UMAP offers a number of advantages over t-SNE, it's by no means a silver bullet - and reading and understanding its results requires some care. It's worth revisiting our </a:t>
            </a:r>
            <a:r>
              <a:rPr lang="en-US" dirty="0">
                <a:hlinkClick r:id="rId4"/>
              </a:rPr>
              <a:t>previous work on (</a:t>
            </a:r>
            <a:r>
              <a:rPr lang="en-US" dirty="0" err="1">
                <a:hlinkClick r:id="rId4"/>
              </a:rPr>
              <a:t>mis</a:t>
            </a:r>
            <a:r>
              <a:rPr lang="en-US" dirty="0">
                <a:hlinkClick r:id="rId4"/>
              </a:rPr>
              <a:t>)reading t-SNE</a:t>
            </a:r>
            <a:r>
              <a:rPr lang="en-US" dirty="0"/>
              <a:t>, since many of the same takeaways apply to UMAP:</a:t>
            </a:r>
          </a:p>
          <a:p>
            <a:r>
              <a:rPr lang="en-US" b="1" dirty="0"/>
              <a:t>1. </a:t>
            </a:r>
            <a:r>
              <a:rPr lang="en-US" b="1" dirty="0" err="1"/>
              <a:t>Hyperparameters</a:t>
            </a:r>
            <a:r>
              <a:rPr lang="en-US" b="1" dirty="0"/>
              <a:t> really matter</a:t>
            </a:r>
          </a:p>
          <a:p>
            <a:r>
              <a:rPr lang="en-US" dirty="0"/>
              <a:t>Choosing good values isn't easy, and depends on both the data and your goals (</a:t>
            </a:r>
            <a:r>
              <a:rPr lang="en-US" dirty="0" err="1"/>
              <a:t>eg</a:t>
            </a:r>
            <a:r>
              <a:rPr lang="en-US" dirty="0"/>
              <a:t>, how tightly packed the projection ought to be). This is where UMAP's speed is a big advantage - By running UMAP multiple times with a variety of </a:t>
            </a:r>
            <a:r>
              <a:rPr lang="en-US" dirty="0" err="1"/>
              <a:t>hyperparameters</a:t>
            </a:r>
            <a:r>
              <a:rPr lang="en-US" dirty="0"/>
              <a:t>, you can get a better sense of how the projection is affected by its parameters.</a:t>
            </a:r>
          </a:p>
          <a:p>
            <a:r>
              <a:rPr lang="en-US" b="1" dirty="0"/>
              <a:t>2. Cluster sizes in a UMAP plot mean nothing</a:t>
            </a:r>
          </a:p>
          <a:p>
            <a:r>
              <a:rPr lang="en-US" dirty="0"/>
              <a:t>Just as in t-SNE, the size of clusters relative to each other is essentially meaningless. This is because UMAP uses local notions of distance to construct its high-dimensional graph representation.</a:t>
            </a:r>
          </a:p>
          <a:p>
            <a:r>
              <a:rPr lang="en-US" b="1" dirty="0"/>
              <a:t>3. Distances between clusters might not mean anything</a:t>
            </a:r>
          </a:p>
          <a:p>
            <a:r>
              <a:rPr lang="en-US" dirty="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a:t>4. Random noise doesn’t always look random.</a:t>
            </a:r>
          </a:p>
          <a:p>
            <a:r>
              <a:rPr lang="en-US" dirty="0"/>
              <a:t>Especially at low values of </a:t>
            </a:r>
            <a:r>
              <a:rPr lang="en-US" dirty="0" err="1"/>
              <a:t>n_neighbors</a:t>
            </a:r>
            <a:r>
              <a:rPr lang="en-US" dirty="0"/>
              <a:t>, spurious clustering can be observed.</a:t>
            </a:r>
          </a:p>
          <a:p>
            <a:r>
              <a:rPr lang="en-US" b="1" dirty="0"/>
              <a:t>5. You may need more than one plot</a:t>
            </a:r>
          </a:p>
          <a:p>
            <a:r>
              <a:rPr lang="en-US" dirty="0"/>
              <a:t>Since the UMAP algorithm is stochastic, different runs with the same </a:t>
            </a:r>
            <a:r>
              <a:rPr lang="en-US" dirty="0" err="1"/>
              <a:t>hyperparameters</a:t>
            </a:r>
            <a:r>
              <a:rPr lang="en-US" dirty="0"/>
              <a:t> can yield different results. Additionally, since the choice of </a:t>
            </a:r>
            <a:r>
              <a:rPr lang="en-US" dirty="0" err="1"/>
              <a:t>hyperparameters</a:t>
            </a:r>
            <a:r>
              <a:rPr lang="en-US" dirty="0"/>
              <a:t> is so important, it can be very useful to run the projection multiple times with various </a:t>
            </a:r>
            <a:r>
              <a:rPr lang="en-US" dirty="0" err="1"/>
              <a:t>hyperparameters</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37</a:t>
            </a:fld>
            <a:endParaRPr lang="fr-CH"/>
          </a:p>
        </p:txBody>
      </p:sp>
    </p:spTree>
    <p:extLst>
      <p:ext uri="{BB962C8B-B14F-4D97-AF65-F5344CB8AC3E}">
        <p14:creationId xmlns:p14="http://schemas.microsoft.com/office/powerpoint/2010/main" val="2159078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(mis)read UMAP</a:t>
            </a:r>
          </a:p>
          <a:p>
            <a:r>
              <a:rPr lang="en-US" dirty="0"/>
              <a:t>While UMAP offers a number of advantages over t-SNE, it's by no means a silver bullet - and reading and understanding its results requires some care. It's worth revisiting our </a:t>
            </a:r>
            <a:r>
              <a:rPr lang="en-US" dirty="0">
                <a:hlinkClick r:id="rId3"/>
              </a:rPr>
              <a:t>previous work on (mis)reading t-SNE</a:t>
            </a:r>
            <a:r>
              <a:rPr lang="en-US" dirty="0"/>
              <a:t>, since many of the same takeaways apply to UMAP:</a:t>
            </a:r>
          </a:p>
          <a:p>
            <a:r>
              <a:rPr lang="en-US" b="1" dirty="0"/>
              <a:t>1. Hyperparameters really matter</a:t>
            </a:r>
          </a:p>
          <a:p>
            <a:r>
              <a:rPr lang="en-US" dirty="0"/>
              <a:t>Choosing good values isn't easy, and depends on both the data and your goals (</a:t>
            </a:r>
            <a:r>
              <a:rPr lang="en-US" dirty="0" err="1"/>
              <a:t>eg</a:t>
            </a:r>
            <a:r>
              <a:rPr lang="en-US" dirty="0"/>
              <a:t>, how tightly packed the projection ought to be). This is where UMAP's speed is a big advantage - By running UMAP multiple times with a variety of hyperparameters, you can get a better sense of how the projection is affected by its parameters.</a:t>
            </a:r>
          </a:p>
          <a:p>
            <a:r>
              <a:rPr lang="en-US" b="1" dirty="0"/>
              <a:t>2. Cluster sizes in a UMAP plot mean nothing</a:t>
            </a:r>
          </a:p>
          <a:p>
            <a:r>
              <a:rPr lang="en-US" dirty="0"/>
              <a:t>Just as in t-SNE, the size of clusters relative to each other is essentially meaningless. This is because UMAP uses local notions of distance to construct its high-dimensional graph representation.</a:t>
            </a:r>
          </a:p>
          <a:p>
            <a:r>
              <a:rPr lang="en-US" b="1" dirty="0"/>
              <a:t>3. Distances between clusters might not mean anything</a:t>
            </a:r>
          </a:p>
          <a:p>
            <a:r>
              <a:rPr lang="en-US" dirty="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a:t>4. Random noise doesn’t always look random.</a:t>
            </a:r>
          </a:p>
          <a:p>
            <a:r>
              <a:rPr lang="en-US" dirty="0"/>
              <a:t>Especially at low values of </a:t>
            </a:r>
            <a:r>
              <a:rPr lang="en-US" dirty="0" err="1"/>
              <a:t>n_neighbors</a:t>
            </a:r>
            <a:r>
              <a:rPr lang="en-US" dirty="0"/>
              <a:t>, spurious clustering can be observed.</a:t>
            </a:r>
          </a:p>
          <a:p>
            <a:r>
              <a:rPr lang="en-US" b="1" dirty="0"/>
              <a:t>5. 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with various hyperparameters.</a:t>
            </a:r>
          </a:p>
          <a:p>
            <a:pPr marL="0" indent="0">
              <a:buFont typeface="Arial" panose="020B0604020202020204" pitchFamily="34" charset="0"/>
              <a:buNone/>
            </a:pPr>
            <a:endParaRPr lang="fr-CH" dirty="0"/>
          </a:p>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40</a:t>
            </a:fld>
            <a:endParaRPr lang="fr-CH"/>
          </a:p>
        </p:txBody>
      </p:sp>
    </p:spTree>
    <p:extLst>
      <p:ext uri="{BB962C8B-B14F-4D97-AF65-F5344CB8AC3E}">
        <p14:creationId xmlns:p14="http://schemas.microsoft.com/office/powerpoint/2010/main" val="2319401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41</a:t>
            </a:fld>
            <a:endParaRPr lang="fr-CH"/>
          </a:p>
        </p:txBody>
      </p:sp>
    </p:spTree>
    <p:extLst>
      <p:ext uri="{BB962C8B-B14F-4D97-AF65-F5344CB8AC3E}">
        <p14:creationId xmlns:p14="http://schemas.microsoft.com/office/powerpoint/2010/main" val="294138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a:t>
            </a:fld>
            <a:endParaRPr lang="fr-CH"/>
          </a:p>
        </p:txBody>
      </p:sp>
    </p:spTree>
    <p:extLst>
      <p:ext uri="{BB962C8B-B14F-4D97-AF65-F5344CB8AC3E}">
        <p14:creationId xmlns:p14="http://schemas.microsoft.com/office/powerpoint/2010/main" val="3920229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42</a:t>
            </a:fld>
            <a:endParaRPr lang="fr-CH"/>
          </a:p>
        </p:txBody>
      </p:sp>
    </p:spTree>
    <p:extLst>
      <p:ext uri="{BB962C8B-B14F-4D97-AF65-F5344CB8AC3E}">
        <p14:creationId xmlns:p14="http://schemas.microsoft.com/office/powerpoint/2010/main" val="3863178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45</a:t>
            </a:fld>
            <a:endParaRPr lang="fr-CH"/>
          </a:p>
        </p:txBody>
      </p:sp>
    </p:spTree>
    <p:extLst>
      <p:ext uri="{BB962C8B-B14F-4D97-AF65-F5344CB8AC3E}">
        <p14:creationId xmlns:p14="http://schemas.microsoft.com/office/powerpoint/2010/main" val="3872985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46</a:t>
            </a:fld>
            <a:endParaRPr lang="fr-CH"/>
          </a:p>
        </p:txBody>
      </p:sp>
    </p:spTree>
    <p:extLst>
      <p:ext uri="{BB962C8B-B14F-4D97-AF65-F5344CB8AC3E}">
        <p14:creationId xmlns:p14="http://schemas.microsoft.com/office/powerpoint/2010/main" val="3483076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47</a:t>
            </a:fld>
            <a:endParaRPr lang="fr-CH"/>
          </a:p>
        </p:txBody>
      </p:sp>
    </p:spTree>
    <p:extLst>
      <p:ext uri="{BB962C8B-B14F-4D97-AF65-F5344CB8AC3E}">
        <p14:creationId xmlns:p14="http://schemas.microsoft.com/office/powerpoint/2010/main" val="778031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48</a:t>
            </a:fld>
            <a:endParaRPr lang="fr-CH"/>
          </a:p>
        </p:txBody>
      </p:sp>
    </p:spTree>
    <p:extLst>
      <p:ext uri="{BB962C8B-B14F-4D97-AF65-F5344CB8AC3E}">
        <p14:creationId xmlns:p14="http://schemas.microsoft.com/office/powerpoint/2010/main" val="193402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H" sz="1200" kern="1200" dirty="0" err="1">
                <a:solidFill>
                  <a:schemeClr val="tx1"/>
                </a:solidFill>
                <a:effectLst/>
                <a:latin typeface="+mn-lt"/>
                <a:ea typeface="+mn-ea"/>
                <a:cs typeface="+mn-cs"/>
              </a:rPr>
              <a:t>Purpose</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a:t>
            </a:r>
            <a:r>
              <a:rPr lang="fr-CH" sz="1200" kern="1200" dirty="0" err="1">
                <a:solidFill>
                  <a:schemeClr val="tx1"/>
                </a:solidFill>
                <a:effectLst/>
                <a:latin typeface="+mn-lt"/>
                <a:ea typeface="+mn-ea"/>
                <a:cs typeface="+mn-cs"/>
              </a:rPr>
              <a:t>tumor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has a </a:t>
            </a:r>
            <a:r>
              <a:rPr lang="fr-CH" sz="1200" kern="1200" dirty="0" err="1">
                <a:solidFill>
                  <a:schemeClr val="tx1"/>
                </a:solidFill>
                <a:effectLst/>
                <a:latin typeface="+mn-lt"/>
                <a:ea typeface="+mn-ea"/>
                <a:cs typeface="+mn-cs"/>
              </a:rPr>
              <a:t>profound</a:t>
            </a:r>
            <a:r>
              <a:rPr lang="fr-CH" sz="1200" kern="1200" dirty="0">
                <a:solidFill>
                  <a:schemeClr val="tx1"/>
                </a:solidFill>
                <a:effectLst/>
                <a:latin typeface="+mn-lt"/>
                <a:ea typeface="+mn-ea"/>
                <a:cs typeface="+mn-cs"/>
              </a:rPr>
              <a:t> impact on </a:t>
            </a:r>
            <a:r>
              <a:rPr lang="fr-CH" sz="1200" kern="1200" dirty="0" err="1">
                <a:solidFill>
                  <a:schemeClr val="tx1"/>
                </a:solidFill>
                <a:effectLst/>
                <a:latin typeface="+mn-lt"/>
                <a:ea typeface="+mn-ea"/>
                <a:cs typeface="+mn-cs"/>
              </a:rPr>
              <a:t>prognosis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immunotherapy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However</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landscape</a:t>
            </a:r>
            <a:r>
              <a:rPr lang="fr-CH" sz="1200" kern="1200" dirty="0">
                <a:solidFill>
                  <a:schemeClr val="tx1"/>
                </a:solidFill>
                <a:effectLst/>
                <a:latin typeface="+mn-lt"/>
                <a:ea typeface="+mn-ea"/>
                <a:cs typeface="+mn-cs"/>
              </a:rPr>
              <a:t> of the triple-</a:t>
            </a:r>
            <a:r>
              <a:rPr lang="fr-CH" sz="1200" kern="1200" dirty="0" err="1">
                <a:solidFill>
                  <a:schemeClr val="tx1"/>
                </a:solidFill>
                <a:effectLst/>
                <a:latin typeface="+mn-lt"/>
                <a:ea typeface="+mn-ea"/>
                <a:cs typeface="+mn-cs"/>
              </a:rPr>
              <a:t>negative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breast</a:t>
            </a:r>
            <a:r>
              <a:rPr lang="fr-CH" sz="1200" kern="1200" dirty="0">
                <a:solidFill>
                  <a:schemeClr val="tx1"/>
                </a:solidFill>
                <a:effectLst/>
                <a:latin typeface="+mn-lt"/>
                <a:ea typeface="+mn-ea"/>
                <a:cs typeface="+mn-cs"/>
              </a:rPr>
              <a:t> cancer (TNBC) micro-</a:t>
            </a:r>
            <a:r>
              <a:rPr lang="fr-CH" sz="1200" kern="1200" dirty="0" err="1">
                <a:solidFill>
                  <a:schemeClr val="tx1"/>
                </a:solidFill>
                <a:effectLst/>
                <a:latin typeface="+mn-lt"/>
                <a:ea typeface="+mn-ea"/>
                <a:cs typeface="+mn-cs"/>
              </a:rPr>
              <a:t>environment</a:t>
            </a:r>
            <a:r>
              <a:rPr lang="fr-CH" sz="1200" kern="1200" dirty="0">
                <a:solidFill>
                  <a:schemeClr val="tx1"/>
                </a:solidFill>
                <a:effectLst/>
                <a:latin typeface="+mn-lt"/>
                <a:ea typeface="+mn-ea"/>
                <a:cs typeface="+mn-cs"/>
              </a:rPr>
              <a:t> has not been </a:t>
            </a:r>
            <a:r>
              <a:rPr lang="fr-CH" sz="1200" kern="1200" dirty="0" err="1">
                <a:solidFill>
                  <a:schemeClr val="tx1"/>
                </a:solidFill>
                <a:effectLst/>
                <a:latin typeface="+mn-lt"/>
                <a:ea typeface="+mn-ea"/>
                <a:cs typeface="+mn-cs"/>
              </a:rPr>
              <a:t>fully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understood</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err="1">
                <a:solidFill>
                  <a:schemeClr val="tx1"/>
                </a:solidFill>
                <a:effectLst/>
                <a:latin typeface="+mn-lt"/>
                <a:ea typeface="+mn-ea"/>
                <a:cs typeface="+mn-cs"/>
              </a:rPr>
              <a:t>Experimental</a:t>
            </a:r>
            <a:r>
              <a:rPr lang="fr-CH" sz="1200" kern="1200" dirty="0">
                <a:solidFill>
                  <a:schemeClr val="tx1"/>
                </a:solidFill>
                <a:effectLst/>
                <a:latin typeface="+mn-lt"/>
                <a:ea typeface="+mn-ea"/>
                <a:cs typeface="+mn-cs"/>
              </a:rPr>
              <a:t> Design:</a:t>
            </a:r>
          </a:p>
          <a:p>
            <a:pPr marL="0" indent="0">
              <a:buFont typeface="Arial" panose="020B0604020202020204" pitchFamily="34" charset="0"/>
              <a:buNone/>
            </a:pPr>
            <a:r>
              <a:rPr lang="fr-CH" sz="1200" kern="1200" dirty="0" err="1">
                <a:solidFill>
                  <a:schemeClr val="tx1"/>
                </a:solidFill>
                <a:effectLst/>
                <a:latin typeface="+mn-lt"/>
                <a:ea typeface="+mn-ea"/>
                <a:cs typeface="+mn-cs"/>
              </a:rPr>
              <a:t>Using</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largest</a:t>
            </a:r>
            <a:r>
              <a:rPr lang="fr-CH" sz="1200" kern="1200" dirty="0">
                <a:solidFill>
                  <a:schemeClr val="tx1"/>
                </a:solidFill>
                <a:effectLst/>
                <a:latin typeface="+mn-lt"/>
                <a:ea typeface="+mn-ea"/>
                <a:cs typeface="+mn-cs"/>
              </a:rPr>
              <a:t> original multi-</a:t>
            </a:r>
            <a:r>
              <a:rPr lang="fr-CH" sz="1200" kern="1200" dirty="0" err="1">
                <a:solidFill>
                  <a:schemeClr val="tx1"/>
                </a:solidFill>
                <a:effectLst/>
                <a:latin typeface="+mn-lt"/>
                <a:ea typeface="+mn-ea"/>
                <a:cs typeface="+mn-cs"/>
              </a:rPr>
              <a:t>omics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dataset</a:t>
            </a:r>
            <a:r>
              <a:rPr lang="fr-CH" sz="1200" kern="1200" dirty="0">
                <a:solidFill>
                  <a:schemeClr val="tx1"/>
                </a:solidFill>
                <a:effectLst/>
                <a:latin typeface="+mn-lt"/>
                <a:ea typeface="+mn-ea"/>
                <a:cs typeface="+mn-cs"/>
              </a:rPr>
              <a:t> of TNBC (n=386),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conducted</a:t>
            </a:r>
            <a:r>
              <a:rPr lang="fr-CH" sz="1200" kern="1200" dirty="0">
                <a:solidFill>
                  <a:schemeClr val="tx1"/>
                </a:solidFill>
                <a:effectLst/>
                <a:latin typeface="+mn-lt"/>
                <a:ea typeface="+mn-ea"/>
                <a:cs typeface="+mn-cs"/>
              </a:rPr>
              <a:t> an extensive </a:t>
            </a:r>
            <a:r>
              <a:rPr lang="fr-CH" sz="1200" kern="1200" dirty="0" err="1">
                <a:solidFill>
                  <a:schemeClr val="tx1"/>
                </a:solidFill>
                <a:effectLst/>
                <a:latin typeface="+mn-lt"/>
                <a:ea typeface="+mn-ea"/>
                <a:cs typeface="+mn-cs"/>
              </a:rPr>
              <a:t>immunogenomic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analysis</a:t>
            </a:r>
            <a:r>
              <a:rPr lang="fr-CH" sz="1200" kern="1200" dirty="0">
                <a:solidFill>
                  <a:schemeClr val="tx1"/>
                </a:solidFill>
                <a:effectLst/>
                <a:latin typeface="+mn-lt"/>
                <a:ea typeface="+mn-ea"/>
                <a:cs typeface="+mn-cs"/>
              </a:rPr>
              <a:t> to explore the </a:t>
            </a:r>
            <a:r>
              <a:rPr lang="fr-CH" sz="1200" kern="1200" dirty="0" err="1">
                <a:solidFill>
                  <a:schemeClr val="tx1"/>
                </a:solidFill>
                <a:effectLst/>
                <a:latin typeface="+mn-lt"/>
                <a:ea typeface="+mn-ea"/>
                <a:cs typeface="+mn-cs"/>
              </a:rPr>
              <a:t>heterogeneity</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prognostic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significance</a:t>
            </a:r>
            <a:r>
              <a:rPr lang="fr-CH" sz="1200" kern="1200" dirty="0">
                <a:solidFill>
                  <a:schemeClr val="tx1"/>
                </a:solidFill>
                <a:effectLst/>
                <a:latin typeface="+mn-lt"/>
                <a:ea typeface="+mn-ea"/>
                <a:cs typeface="+mn-cs"/>
              </a:rPr>
              <a:t> of 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further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analyzed</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potential</a:t>
            </a:r>
            <a:r>
              <a:rPr lang="fr-CH" sz="1200" kern="1200" dirty="0">
                <a:solidFill>
                  <a:schemeClr val="tx1"/>
                </a:solidFill>
                <a:effectLst/>
                <a:latin typeface="+mn-lt"/>
                <a:ea typeface="+mn-ea"/>
                <a:cs typeface="+mn-cs"/>
              </a:rPr>
              <a:t> immune escape </a:t>
            </a:r>
            <a:r>
              <a:rPr lang="fr-CH" sz="1200" kern="1200" dirty="0" err="1">
                <a:solidFill>
                  <a:schemeClr val="tx1"/>
                </a:solidFill>
                <a:effectLst/>
                <a:latin typeface="+mn-lt"/>
                <a:ea typeface="+mn-ea"/>
                <a:cs typeface="+mn-cs"/>
              </a:rPr>
              <a:t>mechanisms</a:t>
            </a:r>
            <a:r>
              <a:rPr lang="fr-CH" sz="1200" kern="1200" dirty="0">
                <a:solidFill>
                  <a:schemeClr val="tx1"/>
                </a:solidFill>
                <a:effectLst/>
                <a:latin typeface="+mn-lt"/>
                <a:ea typeface="+mn-ea"/>
                <a:cs typeface="+mn-cs"/>
              </a:rPr>
              <a:t> of TNBC.</a:t>
            </a:r>
          </a:p>
          <a:p>
            <a:pPr marL="0" indent="0">
              <a:buFont typeface="Arial" panose="020B0604020202020204" pitchFamily="34" charset="0"/>
              <a:buNone/>
            </a:pPr>
            <a:r>
              <a:rPr lang="fr-CH" sz="1200" kern="1200" dirty="0" err="1">
                <a:solidFill>
                  <a:schemeClr val="tx1"/>
                </a:solidFill>
                <a:effectLst/>
                <a:latin typeface="+mn-lt"/>
                <a:ea typeface="+mn-ea"/>
                <a:cs typeface="+mn-cs"/>
              </a:rPr>
              <a:t>Results</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phenotypes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were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classified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into</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three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heterogeneous</a:t>
            </a:r>
            <a:r>
              <a:rPr lang="fr-CH" sz="1200" kern="1200" dirty="0">
                <a:solidFill>
                  <a:schemeClr val="tx1"/>
                </a:solidFill>
                <a:effectLst/>
                <a:latin typeface="+mn-lt"/>
                <a:ea typeface="+mn-ea"/>
                <a:cs typeface="+mn-cs"/>
              </a:rPr>
              <a:t> clusters: cluster 1, </a:t>
            </a:r>
            <a:r>
              <a:rPr lang="fr-CH" sz="1200" kern="1200" dirty="0" err="1">
                <a:solidFill>
                  <a:schemeClr val="tx1"/>
                </a:solidFill>
                <a:effectLst/>
                <a:latin typeface="+mn-lt"/>
                <a:ea typeface="+mn-ea"/>
                <a:cs typeface="+mn-cs"/>
              </a:rPr>
              <a:t>the"immune-desert</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low</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a:t>
            </a:r>
            <a:r>
              <a:rPr lang="fr-CH" sz="1200" kern="1200" dirty="0">
                <a:solidFill>
                  <a:schemeClr val="tx1"/>
                </a:solidFill>
                <a:effectLst/>
                <a:latin typeface="+mn-lt"/>
                <a:ea typeface="+mn-ea"/>
                <a:cs typeface="+mn-cs"/>
              </a:rPr>
              <a:t> infiltration; cluster 2, the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a:t>
            </a:r>
            <a:r>
              <a:rPr lang="fr-CH" sz="1200" kern="1200" dirty="0" err="1">
                <a:solidFill>
                  <a:schemeClr val="tx1"/>
                </a:solidFill>
                <a:effectLst/>
                <a:latin typeface="+mn-lt"/>
                <a:ea typeface="+mn-ea"/>
                <a:cs typeface="+mn-cs"/>
              </a:rPr>
              <a:t>inactivated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resting</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nonimmune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stromal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and cluster 3, the "immune-</a:t>
            </a:r>
            <a:r>
              <a:rPr lang="fr-CH" sz="1200" kern="1200" dirty="0" err="1">
                <a:solidFill>
                  <a:schemeClr val="tx1"/>
                </a:solidFill>
                <a:effectLst/>
                <a:latin typeface="+mn-lt"/>
                <a:ea typeface="+mn-ea"/>
                <a:cs typeface="+mn-cs"/>
              </a:rPr>
              <a:t>inflamed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abundant</a:t>
            </a:r>
            <a:r>
              <a:rPr lang="fr-CH" sz="1200" kern="1200" dirty="0">
                <a:solidFill>
                  <a:schemeClr val="tx1"/>
                </a:solidFill>
                <a:effectLst/>
                <a:latin typeface="+mn-lt"/>
                <a:ea typeface="+mn-ea"/>
                <a:cs typeface="+mn-cs"/>
              </a:rPr>
              <a:t> adaptive and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t>
            </a:r>
          </a:p>
          <a:p>
            <a:pPr marL="0" indent="0">
              <a:buFont typeface="Arial" panose="020B0604020202020204" pitchFamily="34" charset="0"/>
              <a:buNone/>
            </a:pPr>
            <a:endParaRPr lang="fr-CH" sz="1200" kern="1200" dirty="0">
              <a:solidFill>
                <a:schemeClr val="tx1"/>
              </a:solidFill>
              <a:effectLst/>
              <a:latin typeface="+mn-lt"/>
              <a:ea typeface="+mn-ea"/>
              <a:cs typeface="+mn-cs"/>
            </a:endParaRPr>
          </a:p>
          <a:p>
            <a:pPr marL="0" indent="0">
              <a:buFont typeface="Arial" panose="020B0604020202020204" pitchFamily="34" charset="0"/>
              <a:buNone/>
            </a:pPr>
            <a:r>
              <a:rPr lang="fr-CH" dirty="0"/>
              <a:t>RNA-</a:t>
            </a:r>
            <a:r>
              <a:rPr lang="fr-CH" dirty="0" err="1"/>
              <a:t>seq</a:t>
            </a:r>
            <a:r>
              <a:rPr lang="fr-CH" dirty="0"/>
              <a:t> data (</a:t>
            </a:r>
            <a:r>
              <a:rPr lang="fr-CH" dirty="0" err="1"/>
              <a:t>tumor</a:t>
            </a:r>
            <a:r>
              <a:rPr lang="fr-CH" dirty="0"/>
              <a:t> tissues: </a:t>
            </a:r>
            <a:r>
              <a:rPr lang="fr-CH" i="1" dirty="0"/>
              <a:t>n</a:t>
            </a:r>
            <a:r>
              <a:rPr lang="fr-CH" dirty="0"/>
              <a:t> = 245; </a:t>
            </a:r>
            <a:r>
              <a:rPr lang="fr-CH" dirty="0" err="1"/>
              <a:t>paired</a:t>
            </a:r>
            <a:r>
              <a:rPr lang="fr-CH" dirty="0"/>
              <a:t> normal tissues: </a:t>
            </a:r>
            <a:r>
              <a:rPr lang="fr-CH" i="1" dirty="0"/>
              <a:t>n</a:t>
            </a:r>
            <a:r>
              <a:rPr lang="fr-CH" dirty="0"/>
              <a:t> = 90), HTA 2.0 </a:t>
            </a:r>
            <a:r>
              <a:rPr lang="fr-CH" dirty="0" err="1"/>
              <a:t>microarray</a:t>
            </a:r>
            <a:r>
              <a:rPr lang="fr-CH" dirty="0"/>
              <a:t> data (</a:t>
            </a:r>
            <a:r>
              <a:rPr lang="fr-CH" i="1" dirty="0"/>
              <a:t>n</a:t>
            </a:r>
            <a:r>
              <a:rPr lang="fr-CH" dirty="0"/>
              <a:t> = 141), </a:t>
            </a:r>
            <a:r>
              <a:rPr lang="fr-CH" dirty="0" err="1"/>
              <a:t>whole-exome</a:t>
            </a:r>
            <a:r>
              <a:rPr lang="fr-CH" dirty="0"/>
              <a:t> </a:t>
            </a:r>
            <a:r>
              <a:rPr lang="fr-CH" dirty="0" err="1"/>
              <a:t>sequencing</a:t>
            </a:r>
            <a:r>
              <a:rPr lang="fr-CH" dirty="0"/>
              <a:t> data (</a:t>
            </a:r>
            <a:r>
              <a:rPr lang="fr-CH" i="1" dirty="0"/>
              <a:t>n</a:t>
            </a:r>
            <a:r>
              <a:rPr lang="fr-CH" dirty="0"/>
              <a:t> = 268), </a:t>
            </a:r>
            <a:r>
              <a:rPr lang="fr-CH" dirty="0" err="1"/>
              <a:t>OncoScan</a:t>
            </a:r>
            <a:r>
              <a:rPr lang="fr-CH" dirty="0"/>
              <a:t> </a:t>
            </a:r>
            <a:r>
              <a:rPr lang="fr-CH" dirty="0" err="1"/>
              <a:t>microarray</a:t>
            </a:r>
            <a:r>
              <a:rPr lang="fr-CH" dirty="0"/>
              <a:t> copy-</a:t>
            </a:r>
            <a:r>
              <a:rPr lang="fr-CH" dirty="0" err="1"/>
              <a:t>number</a:t>
            </a:r>
            <a:r>
              <a:rPr lang="fr-CH" dirty="0"/>
              <a:t> data (</a:t>
            </a:r>
            <a:r>
              <a:rPr lang="fr-CH" i="1" dirty="0"/>
              <a:t>n</a:t>
            </a:r>
            <a:r>
              <a:rPr lang="fr-CH" dirty="0"/>
              <a:t> = 335), </a:t>
            </a:r>
            <a:r>
              <a:rPr lang="fr-CH" dirty="0" err="1"/>
              <a:t>hematoxylin</a:t>
            </a:r>
            <a:r>
              <a:rPr lang="fr-CH" dirty="0"/>
              <a:t> and </a:t>
            </a:r>
            <a:r>
              <a:rPr lang="fr-CH" dirty="0" err="1"/>
              <a:t>eosin</a:t>
            </a:r>
            <a:r>
              <a:rPr lang="fr-CH" dirty="0"/>
              <a:t> (H &amp; E) sections data (</a:t>
            </a:r>
            <a:r>
              <a:rPr lang="fr-CH" i="1" dirty="0"/>
              <a:t>n</a:t>
            </a:r>
            <a:r>
              <a:rPr lang="fr-CH" dirty="0"/>
              <a:t> = 300), and tissue </a:t>
            </a:r>
            <a:r>
              <a:rPr lang="fr-CH" dirty="0" err="1"/>
              <a:t>microarray</a:t>
            </a:r>
            <a:r>
              <a:rPr lang="fr-CH" dirty="0"/>
              <a:t> data (</a:t>
            </a:r>
            <a:r>
              <a:rPr lang="fr-CH" i="1" dirty="0"/>
              <a:t>n</a:t>
            </a:r>
            <a:r>
              <a:rPr lang="fr-CH" dirty="0"/>
              <a:t> = 181)</a:t>
            </a:r>
          </a:p>
          <a:p>
            <a:pPr marL="0" indent="0">
              <a:buFont typeface="Arial" panose="020B0604020202020204" pitchFamily="34" charset="0"/>
              <a:buNone/>
            </a:pPr>
            <a:r>
              <a:rPr lang="en-US" dirty="0"/>
              <a:t>We performed k-means (“</a:t>
            </a:r>
            <a:r>
              <a:rPr lang="en-US" dirty="0" err="1"/>
              <a:t>kmeans</a:t>
            </a:r>
            <a:r>
              <a:rPr lang="en-US" dirty="0"/>
              <a:t>” function in R) clustering and </a:t>
            </a:r>
            <a:r>
              <a:rPr lang="en-US" dirty="0" err="1"/>
              <a:t>Nbclust</a:t>
            </a:r>
            <a:r>
              <a:rPr lang="en-US" dirty="0"/>
              <a:t> testing (“</a:t>
            </a:r>
            <a:r>
              <a:rPr lang="en-US" dirty="0" err="1"/>
              <a:t>NbClust</a:t>
            </a:r>
            <a:r>
              <a:rPr lang="en-US" dirty="0"/>
              <a:t>” function in R, index = “all”) to determine the optimal number of stable TNBC microenvironment subtypes.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49</a:t>
            </a:fld>
            <a:endParaRPr lang="fr-CH"/>
          </a:p>
        </p:txBody>
      </p:sp>
    </p:spTree>
    <p:extLst>
      <p:ext uri="{BB962C8B-B14F-4D97-AF65-F5344CB8AC3E}">
        <p14:creationId xmlns:p14="http://schemas.microsoft.com/office/powerpoint/2010/main" val="3106401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51</a:t>
            </a:fld>
            <a:endParaRPr lang="fr-CH"/>
          </a:p>
        </p:txBody>
      </p:sp>
    </p:spTree>
    <p:extLst>
      <p:ext uri="{BB962C8B-B14F-4D97-AF65-F5344CB8AC3E}">
        <p14:creationId xmlns:p14="http://schemas.microsoft.com/office/powerpoint/2010/main" val="4146013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r>
              <a:rPr lang="en-US" b="1" dirty="0" err="1"/>
              <a:t>Heatmap</a:t>
            </a:r>
            <a:endParaRPr lang="en-US" b="1" dirty="0"/>
          </a:p>
          <a:p>
            <a:r>
              <a:rPr lang="en-US" dirty="0"/>
              <a:t>Similar to PCA, hierarchical clustering is another, complementary method for identifying strong patterns in a dataset and potential outliers. The </a:t>
            </a:r>
            <a:r>
              <a:rPr lang="en-US" dirty="0" err="1"/>
              <a:t>heatmap</a:t>
            </a:r>
            <a:r>
              <a:rPr lang="en-US" dirty="0"/>
              <a:t> displays </a:t>
            </a:r>
            <a:r>
              <a:rPr lang="en-US" b="1" dirty="0"/>
              <a:t>the correlation of gene expression for all pairwise combinations of samples</a:t>
            </a:r>
            <a:r>
              <a:rPr lang="en-US" dirty="0"/>
              <a:t> in the dataset. Since the majority of genes are not differentially expressed, samples generally have high correlations with each other (values higher than 0.80). Samples below 0.80 may indicate an outlier in your data and/or sample contamination.</a:t>
            </a:r>
          </a:p>
          <a:p>
            <a:r>
              <a:rPr lang="en-US" dirty="0"/>
              <a:t>The hierarchical tree can indicate which samples are more similar to each other based on the normalized gene expression values. The color blocks indicate substructure in the data, and you would expect to see your replicates cluster together as a block for each sample group. Additionally, we expect to see samples clustered similar to the groupings observed in a PCA plot.</a:t>
            </a:r>
          </a:p>
          <a:p>
            <a:r>
              <a:rPr lang="en-US" b="1" dirty="0"/>
              <a:t>In the plot below, we would be quite concerned about ‘Wt_3’ and ‘KO_3’ samples not clustering with the other replicates. We would want to explore the PCA to see if we see the same clustering of samples.</a:t>
            </a:r>
            <a:endParaRPr lang="en-US"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52</a:t>
            </a:fld>
            <a:endParaRPr lang="fr-CH"/>
          </a:p>
        </p:txBody>
      </p:sp>
    </p:spTree>
    <p:extLst>
      <p:ext uri="{BB962C8B-B14F-4D97-AF65-F5344CB8AC3E}">
        <p14:creationId xmlns:p14="http://schemas.microsoft.com/office/powerpoint/2010/main" val="4123633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54</a:t>
            </a:fld>
            <a:endParaRPr lang="fr-CH"/>
          </a:p>
        </p:txBody>
      </p:sp>
    </p:spTree>
    <p:extLst>
      <p:ext uri="{BB962C8B-B14F-4D97-AF65-F5344CB8AC3E}">
        <p14:creationId xmlns:p14="http://schemas.microsoft.com/office/powerpoint/2010/main" val="502577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58</a:t>
            </a:fld>
            <a:endParaRPr lang="fr-CH"/>
          </a:p>
        </p:txBody>
      </p:sp>
    </p:spTree>
    <p:extLst>
      <p:ext uri="{BB962C8B-B14F-4D97-AF65-F5344CB8AC3E}">
        <p14:creationId xmlns:p14="http://schemas.microsoft.com/office/powerpoint/2010/main" val="346287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a:t>
            </a:fld>
            <a:endParaRPr lang="fr-CH"/>
          </a:p>
        </p:txBody>
      </p:sp>
    </p:spTree>
    <p:extLst>
      <p:ext uri="{BB962C8B-B14F-4D97-AF65-F5344CB8AC3E}">
        <p14:creationId xmlns:p14="http://schemas.microsoft.com/office/powerpoint/2010/main" val="1531668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59</a:t>
            </a:fld>
            <a:endParaRPr lang="fr-CH"/>
          </a:p>
        </p:txBody>
      </p:sp>
    </p:spTree>
    <p:extLst>
      <p:ext uri="{BB962C8B-B14F-4D97-AF65-F5344CB8AC3E}">
        <p14:creationId xmlns:p14="http://schemas.microsoft.com/office/powerpoint/2010/main" val="2691099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Feature Extraction?</a:t>
            </a:r>
          </a:p>
          <a:p>
            <a:r>
              <a:rPr lang="en-US" dirty="0"/>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p>
          <a:p>
            <a:r>
              <a:rPr lang="en-US" b="1" dirty="0"/>
              <a:t>Why is this Useful?</a:t>
            </a:r>
          </a:p>
          <a:p>
            <a:r>
              <a:rPr lang="en-US" dirty="0"/>
              <a:t>The process of feature extraction is useful when you need to reduce the number of resources needed for processing without losing important or relevant information. Feature extraction can also reduce the amount of redundant data for a given analysis. Also, the reduction of the data and the machine’s efforts in building variable combinations (features) facilitate the speed of learning and generalization steps in the </a:t>
            </a:r>
            <a:r>
              <a:rPr lang="en-US" dirty="0">
                <a:hlinkClick r:id="rId3"/>
              </a:rPr>
              <a:t>machine learning</a:t>
            </a:r>
            <a:r>
              <a:rPr lang="en-US" dirty="0"/>
              <a:t> process.</a:t>
            </a:r>
          </a:p>
          <a:p>
            <a:r>
              <a:rPr lang="en-US" b="1" dirty="0"/>
              <a:t>Practical Uses of Feature Extraction</a:t>
            </a:r>
          </a:p>
          <a:p>
            <a:r>
              <a:rPr lang="en-US" b="1" dirty="0" err="1"/>
              <a:t>Autoencoders</a:t>
            </a:r>
            <a:r>
              <a:rPr lang="en-US" dirty="0"/>
              <a:t>– The purpose of </a:t>
            </a:r>
            <a:r>
              <a:rPr lang="en-US" dirty="0" err="1">
                <a:hlinkClick r:id="rId4"/>
              </a:rPr>
              <a:t>autoencoders</a:t>
            </a:r>
            <a:r>
              <a:rPr lang="en-US" dirty="0"/>
              <a:t> is </a:t>
            </a:r>
            <a:r>
              <a:rPr lang="en-US" dirty="0">
                <a:hlinkClick r:id="rId5"/>
              </a:rPr>
              <a:t>unsupervised learning</a:t>
            </a:r>
            <a:r>
              <a:rPr lang="en-US" dirty="0"/>
              <a:t> of efficient data coding. Feature extraction is used here to identify key features in the data for coding by learning from the coding of the original data set to derive new ones.</a:t>
            </a:r>
          </a:p>
          <a:p>
            <a:r>
              <a:rPr lang="en-US" b="1" dirty="0"/>
              <a:t>Bag-of-Words</a:t>
            </a:r>
            <a:r>
              <a:rPr lang="en-US" dirty="0"/>
              <a:t>– A technique for </a:t>
            </a:r>
            <a:r>
              <a:rPr lang="en-US" dirty="0">
                <a:hlinkClick r:id="rId6"/>
              </a:rPr>
              <a:t>natural language processing</a:t>
            </a:r>
            <a:r>
              <a:rPr lang="en-US" dirty="0"/>
              <a:t> that extracts the words (features) used in a sentence, document, website, etc. and </a:t>
            </a:r>
            <a:r>
              <a:rPr lang="en-US" dirty="0">
                <a:hlinkClick r:id="rId7"/>
              </a:rPr>
              <a:t>classifies</a:t>
            </a:r>
            <a:r>
              <a:rPr lang="en-US" dirty="0"/>
              <a:t> them by frequency of use. This technique can also be applied to image processing.</a:t>
            </a:r>
          </a:p>
          <a:p>
            <a:r>
              <a:rPr lang="en-US" b="1" dirty="0"/>
              <a:t>Image Processing</a:t>
            </a:r>
            <a:r>
              <a:rPr lang="en-US" dirty="0"/>
              <a:t> – Algorithms are used to detect features such as shaped, edges, or motion in a digital image or video.</a:t>
            </a:r>
          </a:p>
        </p:txBody>
      </p:sp>
      <p:sp>
        <p:nvSpPr>
          <p:cNvPr id="4" name="Slide Number Placeholder 3"/>
          <p:cNvSpPr>
            <a:spLocks noGrp="1"/>
          </p:cNvSpPr>
          <p:nvPr>
            <p:ph type="sldNum" sz="quarter" idx="10"/>
          </p:nvPr>
        </p:nvSpPr>
        <p:spPr/>
        <p:txBody>
          <a:bodyPr/>
          <a:lstStyle/>
          <a:p>
            <a:fld id="{125AF3D5-18A4-49A9-B096-82CB47D9CC44}" type="slidenum">
              <a:rPr lang="fr-CH" smtClean="0"/>
              <a:t>60</a:t>
            </a:fld>
            <a:endParaRPr lang="fr-CH"/>
          </a:p>
        </p:txBody>
      </p:sp>
    </p:spTree>
    <p:extLst>
      <p:ext uri="{BB962C8B-B14F-4D97-AF65-F5344CB8AC3E}">
        <p14:creationId xmlns:p14="http://schemas.microsoft.com/office/powerpoint/2010/main" val="3495525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validation dataset is a </a:t>
            </a:r>
            <a:r>
              <a:rPr lang="en-US" dirty="0">
                <a:hlinkClick r:id="rId3" tooltip="Dataset"/>
              </a:rPr>
              <a:t>dataset</a:t>
            </a:r>
            <a:r>
              <a:rPr lang="en-US" dirty="0"/>
              <a:t> of examples used to tune the </a:t>
            </a:r>
            <a:r>
              <a:rPr lang="en-US" dirty="0" err="1">
                <a:hlinkClick r:id="rId4" tooltip="Hyperparameter (machine learning)"/>
              </a:rPr>
              <a:t>hyperparameters</a:t>
            </a:r>
            <a:r>
              <a:rPr lang="en-US" dirty="0"/>
              <a:t> (i.e. the architecture) of a classifier. It is sometimes also called the development set or the "dev set"</a:t>
            </a:r>
            <a:r>
              <a:rPr lang="en-US" baseline="30000" dirty="0">
                <a:hlinkClick r:id="rId5"/>
              </a:rPr>
              <a:t>[11]</a:t>
            </a:r>
            <a:r>
              <a:rPr lang="en-US" dirty="0"/>
              <a:t>. An example of a </a:t>
            </a:r>
            <a:r>
              <a:rPr lang="en-US" dirty="0" err="1"/>
              <a:t>hyperparameter</a:t>
            </a:r>
            <a:r>
              <a:rPr lang="en-US" dirty="0"/>
              <a:t> for </a:t>
            </a:r>
            <a:r>
              <a:rPr lang="en-US" dirty="0">
                <a:hlinkClick r:id="rId6" tooltip="Artificial neural networks"/>
              </a:rPr>
              <a:t>artificial neural networks</a:t>
            </a:r>
            <a:r>
              <a:rPr lang="en-US" dirty="0"/>
              <a:t> includes the number of hidden units in each layer.</a:t>
            </a:r>
            <a:r>
              <a:rPr lang="en-US" baseline="30000" dirty="0">
                <a:hlinkClick r:id="rId7"/>
              </a:rPr>
              <a:t>[7]</a:t>
            </a:r>
            <a:r>
              <a:rPr lang="en-US" baseline="30000" dirty="0">
                <a:hlinkClick r:id="rId8"/>
              </a:rPr>
              <a:t>[8]</a:t>
            </a:r>
            <a:r>
              <a:rPr lang="en-US" dirty="0"/>
              <a:t> It, as well as the testing set (as mentioned above), should follow the same probability distribution as the training dataset. </a:t>
            </a:r>
          </a:p>
          <a:p>
            <a:r>
              <a:rPr lang="en-US" dirty="0"/>
              <a:t>In order to avoid overfitting, when any </a:t>
            </a:r>
            <a:r>
              <a:rPr lang="en-US" dirty="0">
                <a:hlinkClick r:id="rId9" tooltip="Statistical classification"/>
              </a:rPr>
              <a:t>classification</a:t>
            </a:r>
            <a:r>
              <a:rPr lang="en-US" dirty="0"/>
              <a:t> parameter needs to be adjusted, it is necessary to have a validation dataset in addition to the training and test datasets. For example, if the most suitable classifier for the problem is sought, the training dataset is used to train the different candidate classifiers, the validation dataset is used to compare their performances and decide which one to take and, finally, the test dataset is used to obtain the performance characteristics such as </a:t>
            </a:r>
            <a:r>
              <a:rPr lang="en-US" dirty="0">
                <a:hlinkClick r:id="rId10" tooltip="Accuracy"/>
              </a:rPr>
              <a:t>accuracy</a:t>
            </a:r>
            <a:r>
              <a:rPr lang="en-US" dirty="0"/>
              <a:t>, </a:t>
            </a:r>
            <a:r>
              <a:rPr lang="en-US" dirty="0">
                <a:hlinkClick r:id="rId11" tooltip="Sensitivity and specificity"/>
              </a:rPr>
              <a:t>sensitivity</a:t>
            </a:r>
            <a:r>
              <a:rPr lang="en-US" dirty="0"/>
              <a:t>, </a:t>
            </a:r>
            <a:r>
              <a:rPr lang="en-US" dirty="0">
                <a:hlinkClick r:id="rId11" tooltip="Sensitivity and specificity"/>
              </a:rPr>
              <a:t>specificity</a:t>
            </a:r>
            <a:r>
              <a:rPr lang="en-US" dirty="0"/>
              <a:t>, </a:t>
            </a:r>
            <a:r>
              <a:rPr lang="en-US" dirty="0">
                <a:hlinkClick r:id="rId12" tooltip="Precision and recall"/>
              </a:rPr>
              <a:t>F-measure</a:t>
            </a:r>
            <a:r>
              <a:rPr lang="en-US" dirty="0"/>
              <a:t>, and so on. The validation dataset functions as a hybrid: it is training data used for testing, but neither as part of the low-level training nor as part of the final testing. </a:t>
            </a:r>
          </a:p>
          <a:p>
            <a:r>
              <a:rPr lang="en-US" dirty="0"/>
              <a:t>The basic process of using a validation dataset for </a:t>
            </a:r>
            <a:r>
              <a:rPr lang="en-US" dirty="0">
                <a:hlinkClick r:id="rId13" tooltip="Model selection"/>
              </a:rPr>
              <a:t>model selection</a:t>
            </a:r>
            <a:r>
              <a:rPr lang="en-US" dirty="0"/>
              <a:t> (as part of training dataset, validation dataset, and test dataset) is:</a:t>
            </a:r>
            <a:r>
              <a:rPr lang="en-US" baseline="30000" dirty="0">
                <a:hlinkClick r:id="rId8"/>
              </a:rPr>
              <a:t>[8]</a:t>
            </a:r>
            <a:r>
              <a:rPr lang="en-US" baseline="30000" dirty="0">
                <a:hlinkClick r:id="rId14"/>
              </a:rPr>
              <a:t>[12]</a:t>
            </a:r>
            <a:r>
              <a:rPr lang="en-US" dirty="0"/>
              <a:t> </a:t>
            </a:r>
          </a:p>
          <a:p>
            <a:r>
              <a:rPr lang="en-US" dirty="0"/>
              <a:t>Since our goal is to find the network having the best performance on new data, the simplest approach to the comparison of different networks is to evaluate the error function using data which is independent of that used for training. Various networks are trained by minimization of an appropriate error function defined with respect to a training data set. The performance of the networks is then compared by evaluating the error function using an independent validation set, and the network having the smallest error with respect to the validation set is selected. This approach is called the </a:t>
            </a:r>
            <a:r>
              <a:rPr lang="en-US" i="1" dirty="0"/>
              <a:t>hold out</a:t>
            </a:r>
            <a:r>
              <a:rPr lang="en-US" dirty="0"/>
              <a:t> method. Since this procedure can itself lead to some overfitting to the validation set, the performance of the selected network should be confirmed by measuring its performance on a third independent set of data called a test set.</a:t>
            </a:r>
          </a:p>
          <a:p>
            <a:r>
              <a:rPr lang="en-US" dirty="0"/>
              <a:t>An application of this process is in </a:t>
            </a:r>
            <a:r>
              <a:rPr lang="en-US" dirty="0">
                <a:hlinkClick r:id="rId15" tooltip="Early stopping"/>
              </a:rPr>
              <a:t>early stopping</a:t>
            </a:r>
            <a:r>
              <a:rPr lang="en-US" dirty="0"/>
              <a:t>, where the candidate models are successive iterations of the same network, and training stops when the error on the validation set grows, choosing the previous model (the one with minimum error). </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61</a:t>
            </a:fld>
            <a:endParaRPr lang="fr-CH"/>
          </a:p>
        </p:txBody>
      </p:sp>
    </p:spTree>
    <p:extLst>
      <p:ext uri="{BB962C8B-B14F-4D97-AF65-F5344CB8AC3E}">
        <p14:creationId xmlns:p14="http://schemas.microsoft.com/office/powerpoint/2010/main" val="3885454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62</a:t>
            </a:fld>
            <a:endParaRPr lang="fr-CH"/>
          </a:p>
        </p:txBody>
      </p:sp>
    </p:spTree>
    <p:extLst>
      <p:ext uri="{BB962C8B-B14F-4D97-AF65-F5344CB8AC3E}">
        <p14:creationId xmlns:p14="http://schemas.microsoft.com/office/powerpoint/2010/main" val="2589882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63</a:t>
            </a:fld>
            <a:endParaRPr lang="fr-CH"/>
          </a:p>
        </p:txBody>
      </p:sp>
    </p:spTree>
    <p:extLst>
      <p:ext uri="{BB962C8B-B14F-4D97-AF65-F5344CB8AC3E}">
        <p14:creationId xmlns:p14="http://schemas.microsoft.com/office/powerpoint/2010/main" val="186738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64</a:t>
            </a:fld>
            <a:endParaRPr lang="fr-CH"/>
          </a:p>
        </p:txBody>
      </p:sp>
    </p:spTree>
    <p:extLst>
      <p:ext uri="{BB962C8B-B14F-4D97-AF65-F5344CB8AC3E}">
        <p14:creationId xmlns:p14="http://schemas.microsoft.com/office/powerpoint/2010/main" val="3974457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65</a:t>
            </a:fld>
            <a:endParaRPr lang="fr-CH"/>
          </a:p>
        </p:txBody>
      </p:sp>
    </p:spTree>
    <p:extLst>
      <p:ext uri="{BB962C8B-B14F-4D97-AF65-F5344CB8AC3E}">
        <p14:creationId xmlns:p14="http://schemas.microsoft.com/office/powerpoint/2010/main" val="3549777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66</a:t>
            </a:fld>
            <a:endParaRPr lang="fr-CH"/>
          </a:p>
        </p:txBody>
      </p:sp>
    </p:spTree>
    <p:extLst>
      <p:ext uri="{BB962C8B-B14F-4D97-AF65-F5344CB8AC3E}">
        <p14:creationId xmlns:p14="http://schemas.microsoft.com/office/powerpoint/2010/main" val="6055599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competing concerns: with less training data, your parameter estimates have greater variance. With less testing data, your performance statistic will have greater variance. Broadly speaking you should be concerned with dividing data such that neither variance is too high, which is more to do with the absolute number of instances in each category rather than the percentage.</a:t>
            </a:r>
          </a:p>
          <a:p>
            <a:r>
              <a:rPr lang="en-US" dirty="0"/>
              <a:t>If you have a total of 100 instances, you're probably stuck with cross validation as no single split is going to give you satisfactory variance in your estimates. If you have 100,000 instances, it doesn't really matter whether you choose an 80:20 split or a 90:10 split (indeed you may choose to use less training data if your method is particularly computationally intensive).</a:t>
            </a:r>
          </a:p>
          <a:p>
            <a:r>
              <a:rPr lang="en-US" dirty="0"/>
              <a:t>Assuming you have enough data to do proper held-out test data (rather than cross-validation), the following is an instructive way to get a handle on variances:</a:t>
            </a:r>
          </a:p>
          <a:p>
            <a:pPr marL="171450" indent="-171450">
              <a:buFont typeface="Arial" panose="020B0604020202020204" pitchFamily="34" charset="0"/>
              <a:buChar char="•"/>
            </a:pPr>
            <a:r>
              <a:rPr lang="en-US" dirty="0"/>
              <a:t>Split your data into training and testing (80/20 is indeed a good starting point)</a:t>
            </a:r>
          </a:p>
          <a:p>
            <a:pPr marL="171450" indent="-171450">
              <a:buFont typeface="Arial" panose="020B0604020202020204" pitchFamily="34" charset="0"/>
              <a:buChar char="•"/>
            </a:pPr>
            <a:r>
              <a:rPr lang="en-US" dirty="0"/>
              <a:t>Split the </a:t>
            </a:r>
            <a:r>
              <a:rPr lang="en-US" i="1" dirty="0"/>
              <a:t>training</a:t>
            </a:r>
            <a:r>
              <a:rPr lang="en-US" dirty="0"/>
              <a:t> data into training and validation (again, 80/20 is a fair split).</a:t>
            </a:r>
          </a:p>
          <a:p>
            <a:pPr marL="171450" indent="-171450">
              <a:buFont typeface="Arial" panose="020B0604020202020204" pitchFamily="34" charset="0"/>
              <a:buChar char="•"/>
            </a:pPr>
            <a:r>
              <a:rPr lang="en-US" dirty="0"/>
              <a:t>Subsample random selections of your training data, train the classifier with this, and record the performance on the validation set</a:t>
            </a:r>
          </a:p>
          <a:p>
            <a:r>
              <a:rPr lang="en-US" dirty="0"/>
              <a:t>Try a series of runs with different amounts of training data: randomly sample 20% of it, say, 10 times and observe performance on the validation data, then do the same with 40%, 60%, 80%. You should see both greater performance with more data, but also lower variance across the different random samples</a:t>
            </a:r>
          </a:p>
          <a:p>
            <a:r>
              <a:rPr lang="en-US" dirty="0"/>
              <a:t>To get a handle on variance due to the size of test data, perform the same procedure in reverse. Train on all of your training data, then randomly sample a percentage of your </a:t>
            </a:r>
            <a:r>
              <a:rPr lang="en-US" i="1" dirty="0"/>
              <a:t>validation</a:t>
            </a:r>
            <a:r>
              <a:rPr lang="en-US" dirty="0"/>
              <a:t> data a number of times, and observe performance. You should now find that the mean performance on small samples of your validation data is roughly the same as the performance on all the validation data, but the variance is much higher with smaller numbers of test samples</a:t>
            </a:r>
          </a:p>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67</a:t>
            </a:fld>
            <a:endParaRPr lang="fr-CH"/>
          </a:p>
        </p:txBody>
      </p:sp>
    </p:spTree>
    <p:extLst>
      <p:ext uri="{BB962C8B-B14F-4D97-AF65-F5344CB8AC3E}">
        <p14:creationId xmlns:p14="http://schemas.microsoft.com/office/powerpoint/2010/main" val="18091463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68</a:t>
            </a:fld>
            <a:endParaRPr lang="fr-CH"/>
          </a:p>
        </p:txBody>
      </p:sp>
    </p:spTree>
    <p:extLst>
      <p:ext uri="{BB962C8B-B14F-4D97-AF65-F5344CB8AC3E}">
        <p14:creationId xmlns:p14="http://schemas.microsoft.com/office/powerpoint/2010/main" val="328087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amount of global healthcare data is expected to increase dramatically by the year 2020. Early estimates from 2013 suggest that there were about 153 </a:t>
            </a:r>
            <a:r>
              <a:rPr lang="en-US" dirty="0" err="1"/>
              <a:t>exabytes</a:t>
            </a:r>
            <a:r>
              <a:rPr lang="en-US" dirty="0"/>
              <a:t> of healthcare data generated in that year. However, projections indicate that there could be as much as 2,314 </a:t>
            </a:r>
            <a:r>
              <a:rPr lang="en-US" dirty="0" err="1"/>
              <a:t>exabytes</a:t>
            </a:r>
            <a:r>
              <a:rPr lang="en-US" dirty="0"/>
              <a:t> of new data generated in 2020. </a:t>
            </a:r>
          </a:p>
          <a:p>
            <a:endParaRPr lang="en-US" dirty="0"/>
          </a:p>
          <a:p>
            <a:r>
              <a:rPr lang="en-US" dirty="0"/>
              <a:t>The amount of available biological data has increased exponentially since the emergence of high-throughput technologies such as microarrays and next-generation sequencing (</a:t>
            </a:r>
            <a:r>
              <a:rPr lang="en-US" dirty="0">
                <a:hlinkClick r:id="rId3"/>
              </a:rPr>
              <a:t>1</a:t>
            </a:r>
            <a:r>
              <a:rPr lang="en-US" dirty="0"/>
              <a:t>), introducing biology to the big data era. These methods initiated the so-called omics revolution, where large amounts of omics data providing global information about different properties of genes, proteins or biomolecules can be generated within a short period of time in a cost-effective way. These methods have revolutionized biomedical research by providing a more comprehensive understanding of the biological system under study and the molecular mechanisms underlying disease development. The generation of such a large amount of data in biomedicine requires the application of advanced informatics techniques in order to extract new insights and expand our knowledge about diseases, improve diagnosis, and design personalized treatments. In this context, DL algorithms have become one of the most promising methods in the area (</a:t>
            </a:r>
            <a:r>
              <a:rPr lang="en-US" dirty="0">
                <a:hlinkClick r:id="rId3"/>
              </a:rPr>
              <a:t>2</a:t>
            </a:r>
            <a:r>
              <a:rPr lang="en-US" dirty="0"/>
              <a:t>).</a:t>
            </a:r>
          </a:p>
          <a:p>
            <a:endParaRPr lang="en-US"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a:t>
            </a:fld>
            <a:endParaRPr lang="fr-CH"/>
          </a:p>
        </p:txBody>
      </p:sp>
    </p:spTree>
    <p:extLst>
      <p:ext uri="{BB962C8B-B14F-4D97-AF65-F5344CB8AC3E}">
        <p14:creationId xmlns:p14="http://schemas.microsoft.com/office/powerpoint/2010/main" val="25085201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Most of the time, the number of False Positives and False Negatives (i.e., the errors that we would like to </a:t>
            </a:r>
            <a:r>
              <a:rPr lang="en-US" sz="1200" b="0" i="0" u="none" strike="noStrike" kern="1200" baseline="0" dirty="0" err="1">
                <a:solidFill>
                  <a:schemeClr val="tx1"/>
                </a:solidFill>
                <a:latin typeface="+mn-lt"/>
                <a:ea typeface="+mn-ea"/>
                <a:cs typeface="+mn-cs"/>
              </a:rPr>
              <a:t>minimise</a:t>
            </a:r>
            <a:r>
              <a:rPr lang="en-US" sz="1200" b="0" i="0" u="none" strike="noStrike" kern="1200" baseline="0" dirty="0">
                <a:solidFill>
                  <a:schemeClr val="tx1"/>
                </a:solidFill>
                <a:latin typeface="+mn-lt"/>
                <a:ea typeface="+mn-ea"/>
                <a:cs typeface="+mn-cs"/>
              </a:rPr>
              <a:t>) is not fixed, but depends on a continuous score (e.g. probability returned by the forward algorithm) on which we set a threshold.</a:t>
            </a:r>
          </a:p>
          <a:p>
            <a:r>
              <a:rPr lang="en-US" sz="1200" b="0" i="0" u="none" strike="noStrike" kern="1200" baseline="0" dirty="0">
                <a:solidFill>
                  <a:schemeClr val="tx1"/>
                </a:solidFill>
                <a:latin typeface="+mn-lt"/>
                <a:ea typeface="+mn-ea"/>
                <a:cs typeface="+mn-cs"/>
              </a:rPr>
              <a:t>Changing this threshold will change the number of errors; a higher threshold (i.e. a more stringent criteria for classifying an observation as “positive”) will usually result in a lower number of False Positives, but a higher </a:t>
            </a:r>
            <a:r>
              <a:rPr lang="fr-CH" sz="1200" b="0" i="0" u="none" strike="noStrike" kern="1200" baseline="0" dirty="0" err="1">
                <a:solidFill>
                  <a:schemeClr val="tx1"/>
                </a:solidFill>
                <a:latin typeface="+mn-lt"/>
                <a:ea typeface="+mn-ea"/>
                <a:cs typeface="+mn-cs"/>
              </a:rPr>
              <a:t>number</a:t>
            </a:r>
            <a:r>
              <a:rPr lang="fr-CH" sz="1200" b="0" i="0" u="none" strike="noStrike" kern="1200" baseline="0" dirty="0">
                <a:solidFill>
                  <a:schemeClr val="tx1"/>
                </a:solidFill>
                <a:latin typeface="+mn-lt"/>
                <a:ea typeface="+mn-ea"/>
                <a:cs typeface="+mn-cs"/>
              </a:rPr>
              <a:t> of False </a:t>
            </a:r>
            <a:r>
              <a:rPr lang="fr-CH" sz="1200" b="0" i="0" u="none" strike="noStrike" kern="1200" baseline="0" dirty="0" err="1">
                <a:solidFill>
                  <a:schemeClr val="tx1"/>
                </a:solidFill>
                <a:latin typeface="+mn-lt"/>
                <a:ea typeface="+mn-ea"/>
                <a:cs typeface="+mn-cs"/>
              </a:rPr>
              <a:t>Negatives</a:t>
            </a:r>
            <a:r>
              <a:rPr lang="fr-CH" sz="1200" b="0" i="0" u="none" strike="noStrike" kern="1200" baseline="0" dirty="0">
                <a:solidFill>
                  <a:schemeClr val="tx1"/>
                </a:solidFill>
                <a:latin typeface="+mn-lt"/>
                <a:ea typeface="+mn-ea"/>
                <a:cs typeface="+mn-cs"/>
              </a:rPr>
              <a:t>.</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69</a:t>
            </a:fld>
            <a:endParaRPr lang="fr-CH"/>
          </a:p>
        </p:txBody>
      </p:sp>
    </p:spTree>
    <p:extLst>
      <p:ext uri="{BB962C8B-B14F-4D97-AF65-F5344CB8AC3E}">
        <p14:creationId xmlns:p14="http://schemas.microsoft.com/office/powerpoint/2010/main" val="966163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70</a:t>
            </a:fld>
            <a:endParaRPr lang="fr-CH"/>
          </a:p>
        </p:txBody>
      </p:sp>
    </p:spTree>
    <p:extLst>
      <p:ext uri="{BB962C8B-B14F-4D97-AF65-F5344CB8AC3E}">
        <p14:creationId xmlns:p14="http://schemas.microsoft.com/office/powerpoint/2010/main" val="23185658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71</a:t>
            </a:fld>
            <a:endParaRPr lang="fr-CH"/>
          </a:p>
        </p:txBody>
      </p:sp>
    </p:spTree>
    <p:extLst>
      <p:ext uri="{BB962C8B-B14F-4D97-AF65-F5344CB8AC3E}">
        <p14:creationId xmlns:p14="http://schemas.microsoft.com/office/powerpoint/2010/main" val="3848581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72</a:t>
            </a:fld>
            <a:endParaRPr lang="fr-CH"/>
          </a:p>
        </p:txBody>
      </p:sp>
    </p:spTree>
    <p:extLst>
      <p:ext uri="{BB962C8B-B14F-4D97-AF65-F5344CB8AC3E}">
        <p14:creationId xmlns:p14="http://schemas.microsoft.com/office/powerpoint/2010/main" val="6638174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AUC - ROC curve is a performance measurement for the classification problems at various threshold settings. ROC is a probability curve and AUC represents the degree or measure of </a:t>
            </a:r>
            <a:r>
              <a:rPr lang="en-US" dirty="0" err="1"/>
              <a:t>separability</a:t>
            </a:r>
            <a:r>
              <a:rPr lang="en-US" dirty="0"/>
              <a:t>.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73</a:t>
            </a:fld>
            <a:endParaRPr lang="fr-CH"/>
          </a:p>
        </p:txBody>
      </p:sp>
    </p:spTree>
    <p:extLst>
      <p:ext uri="{BB962C8B-B14F-4D97-AF65-F5344CB8AC3E}">
        <p14:creationId xmlns:p14="http://schemas.microsoft.com/office/powerpoint/2010/main" val="218055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Pros</a:t>
            </a:r>
          </a:p>
          <a:p>
            <a:r>
              <a:rPr lang="en-US" dirty="0"/>
              <a:t>The training phase of K-nearest neighbor classification is much faster compared to other classification algorithms. There is no need to train a model for generalization, That is why KNN is known as the simple and instance-based learning algorithm. KNN can be useful in case of nonlinear data. It can be used with the regression problem. Output value for the object is computed by the average of k closest neighbors value.</a:t>
            </a:r>
          </a:p>
          <a:p>
            <a:r>
              <a:rPr lang="en-US" b="1" dirty="0"/>
              <a:t>Cons</a:t>
            </a:r>
          </a:p>
          <a:p>
            <a:r>
              <a:rPr lang="en-US" dirty="0"/>
              <a:t>The testing phase of K-nearest neighbor classification is slower and costlier in terms of time and memory. It requires large memory for storing the entire training dataset for prediction. KNN requires scaling of data because KNN uses the Euclidean distance between two data points to find nearest neighbors. Euclidean distance is sensitive to magnitudes. The features with high magnitudes will weight more than features with low magnitudes. KNN also not suitable for large dimensional data.</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83</a:t>
            </a:fld>
            <a:endParaRPr lang="fr-CH"/>
          </a:p>
        </p:txBody>
      </p:sp>
    </p:spTree>
    <p:extLst>
      <p:ext uri="{BB962C8B-B14F-4D97-AF65-F5344CB8AC3E}">
        <p14:creationId xmlns:p14="http://schemas.microsoft.com/office/powerpoint/2010/main" val="35005737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Seurat now includes an graph-based clustering approach compared to (</a:t>
            </a:r>
            <a:r>
              <a:rPr lang="en-US" dirty="0" err="1"/>
              <a:t>Macosko</a:t>
            </a:r>
            <a:r>
              <a:rPr lang="en-US" dirty="0"/>
              <a:t> et al.). Importantly, the distance metric which drives the clustering analysis (based on previously identified PCs) remains the same. However, our approach to </a:t>
            </a:r>
            <a:r>
              <a:rPr lang="en-US" dirty="0" err="1"/>
              <a:t>partioning</a:t>
            </a:r>
            <a:r>
              <a:rPr lang="en-US" dirty="0"/>
              <a:t> the cellular distance matrix into clusters has dramatically improved. Our approach was heavily inspired by recent manuscripts which applied graph-based clustering approaches to </a:t>
            </a:r>
            <a:r>
              <a:rPr lang="en-US" dirty="0" err="1"/>
              <a:t>scRNA-seq</a:t>
            </a:r>
            <a:r>
              <a:rPr lang="en-US" dirty="0"/>
              <a:t> data </a:t>
            </a:r>
            <a:r>
              <a:rPr lang="en-US" dirty="0">
                <a:hlinkClick r:id="rId3"/>
              </a:rPr>
              <a:t>SNN-</a:t>
            </a:r>
            <a:r>
              <a:rPr lang="en-US" dirty="0" err="1">
                <a:hlinkClick r:id="rId3"/>
              </a:rPr>
              <a:t>Cliq</a:t>
            </a:r>
            <a:r>
              <a:rPr lang="en-US" dirty="0">
                <a:hlinkClick r:id="rId3"/>
              </a:rPr>
              <a:t>, Xu and Su, Bioinformatics, 2015</a:t>
            </a:r>
            <a:r>
              <a:rPr lang="en-US" dirty="0"/>
              <a:t> and </a:t>
            </a:r>
            <a:r>
              <a:rPr lang="en-US" dirty="0" err="1"/>
              <a:t>CyTOF</a:t>
            </a:r>
            <a:r>
              <a:rPr lang="en-US" dirty="0"/>
              <a:t> data </a:t>
            </a:r>
            <a:r>
              <a:rPr lang="en-US" dirty="0" err="1">
                <a:hlinkClick r:id="rId4"/>
              </a:rPr>
              <a:t>PhenoGraph</a:t>
            </a:r>
            <a:r>
              <a:rPr lang="en-US" dirty="0">
                <a:hlinkClick r:id="rId4"/>
              </a:rPr>
              <a:t>, Levine et al., Cell, 2015</a:t>
            </a:r>
            <a:r>
              <a:rPr lang="en-US" dirty="0"/>
              <a:t>. Briefly, these methods embed cells in a graph structure - for example a K-nearest neighbor (KNN) graph, with edges drawn between cells with similar gene expression patterns, and then attempt to partition this graph into highly interconnected ‘quasi-cliques’ or ‘communities’. As in </a:t>
            </a:r>
            <a:r>
              <a:rPr lang="en-US" dirty="0" err="1"/>
              <a:t>PhenoGraph</a:t>
            </a:r>
            <a:r>
              <a:rPr lang="en-US" dirty="0"/>
              <a:t>, we first construct a KNN graph based on the </a:t>
            </a:r>
            <a:r>
              <a:rPr lang="en-US" dirty="0" err="1"/>
              <a:t>euclidean</a:t>
            </a:r>
            <a:r>
              <a:rPr lang="en-US" dirty="0"/>
              <a:t> distance in PCA space, and refine the edge weights between any two cells based on the shared overlap in their local neighborhoods (</a:t>
            </a:r>
            <a:r>
              <a:rPr lang="en-US" dirty="0" err="1"/>
              <a:t>Jaccard</a:t>
            </a:r>
            <a:r>
              <a:rPr lang="en-US" dirty="0"/>
              <a:t> similarity). To cluster the cells, we apply modularity optimization techniques such as the Louvain algorithm (default) or SLM </a:t>
            </a:r>
            <a:r>
              <a:rPr lang="en-US" dirty="0" err="1">
                <a:hlinkClick r:id="rId5"/>
              </a:rPr>
              <a:t>SLM</a:t>
            </a:r>
            <a:r>
              <a:rPr lang="en-US" dirty="0">
                <a:hlinkClick r:id="rId5"/>
              </a:rPr>
              <a:t>, </a:t>
            </a:r>
            <a:r>
              <a:rPr lang="en-US" dirty="0" err="1">
                <a:hlinkClick r:id="rId5"/>
              </a:rPr>
              <a:t>Blondel</a:t>
            </a:r>
            <a:r>
              <a:rPr lang="en-US" dirty="0">
                <a:hlinkClick r:id="rId5"/>
              </a:rPr>
              <a:t> et al., Journal of Statistical Mechanics</a:t>
            </a:r>
            <a:r>
              <a:rPr lang="en-US" dirty="0"/>
              <a:t>, to iteratively group cells together, with the goal of optimizing the standard modularity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84</a:t>
            </a:fld>
            <a:endParaRPr lang="fr-CH"/>
          </a:p>
        </p:txBody>
      </p:sp>
    </p:spTree>
    <p:extLst>
      <p:ext uri="{BB962C8B-B14F-4D97-AF65-F5344CB8AC3E}">
        <p14:creationId xmlns:p14="http://schemas.microsoft.com/office/powerpoint/2010/main" val="138007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Arezo</a:t>
            </a:r>
            <a:r>
              <a:rPr lang="en-US" dirty="0">
                <a:hlinkClick r:id="rId3"/>
              </a:rPr>
              <a:t> </a:t>
            </a:r>
            <a:r>
              <a:rPr lang="en-US" dirty="0" err="1">
                <a:hlinkClick r:id="rId3"/>
              </a:rPr>
              <a:t>Torang</a:t>
            </a:r>
            <a:r>
              <a:rPr lang="en-US" dirty="0"/>
              <a:t>, </a:t>
            </a:r>
            <a:r>
              <a:rPr lang="en-US" dirty="0" err="1">
                <a:hlinkClick r:id="rId4"/>
              </a:rPr>
              <a:t>Paraag</a:t>
            </a:r>
            <a:r>
              <a:rPr lang="en-US" dirty="0">
                <a:hlinkClick r:id="rId4"/>
              </a:rPr>
              <a:t> Gupta</a:t>
            </a:r>
            <a:r>
              <a:rPr lang="en-US" dirty="0"/>
              <a:t> &amp; </a:t>
            </a:r>
            <a:r>
              <a:rPr lang="en-US" dirty="0">
                <a:hlinkClick r:id="rId5"/>
              </a:rPr>
              <a:t>David J. </a:t>
            </a:r>
            <a:r>
              <a:rPr lang="en-US" dirty="0" err="1">
                <a:hlinkClick r:id="rId5"/>
              </a:rPr>
              <a:t>Klinke</a:t>
            </a:r>
            <a:r>
              <a:rPr lang="en-US" dirty="0">
                <a:hlinkClick r:id="rId5"/>
              </a:rPr>
              <a:t> II</a:t>
            </a:r>
            <a:r>
              <a:rPr lang="en-US" dirty="0"/>
              <a:t> </a:t>
            </a:r>
          </a:p>
          <a:p>
            <a:r>
              <a:rPr lang="en-US" i="1" dirty="0">
                <a:hlinkClick r:id="rId6"/>
              </a:rPr>
              <a:t>BMC Bioinformatics</a:t>
            </a:r>
            <a:r>
              <a:rPr lang="en-US" dirty="0"/>
              <a:t> </a:t>
            </a:r>
            <a:r>
              <a:rPr lang="en-US" b="1" dirty="0"/>
              <a:t>volume 20</a:t>
            </a:r>
            <a:r>
              <a:rPr lang="en-US" dirty="0"/>
              <a:t>, Article number: 433 (2019)</a:t>
            </a:r>
          </a:p>
          <a:p>
            <a:r>
              <a:rPr lang="en-US" b="1" dirty="0"/>
              <a:t>Abstract</a:t>
            </a:r>
          </a:p>
          <a:p>
            <a:r>
              <a:rPr lang="en-US" b="1" dirty="0"/>
              <a:t>Background</a:t>
            </a:r>
          </a:p>
          <a:p>
            <a:r>
              <a:rPr lang="en-US" dirty="0"/>
              <a:t>Host immune response is coordinated by a variety of different specialized cell types that vary in time and location. While host immune response can be studied using conventional low-dimensional approaches, advances in </a:t>
            </a:r>
            <a:r>
              <a:rPr lang="en-US" dirty="0" err="1"/>
              <a:t>transcriptomics</a:t>
            </a:r>
            <a:r>
              <a:rPr lang="en-US" dirty="0"/>
              <a:t> analysis may provide a less biased view. Yet, leveraging </a:t>
            </a:r>
            <a:r>
              <a:rPr lang="en-US" dirty="0" err="1"/>
              <a:t>transcriptomics</a:t>
            </a:r>
            <a:r>
              <a:rPr lang="en-US" dirty="0"/>
              <a:t> data to identify immune cell subtypes presents challenges for extracting informative gene signatures hidden within a high dimensional </a:t>
            </a:r>
            <a:r>
              <a:rPr lang="en-US" dirty="0" err="1"/>
              <a:t>transcriptomics</a:t>
            </a:r>
            <a:r>
              <a:rPr lang="en-US" dirty="0"/>
              <a:t> space characterized by low sample numbers with noisy and missing values. To address these challenges, we explore using machine learning methods to select gene subsets and estimate gene coefficients simultaneously.</a:t>
            </a:r>
          </a:p>
          <a:p>
            <a:r>
              <a:rPr lang="en-US" b="1" dirty="0"/>
              <a:t>Results</a:t>
            </a:r>
          </a:p>
          <a:p>
            <a:r>
              <a:rPr lang="en-US" dirty="0"/>
              <a:t>Elastic-net logistic regression, a type of machine learning, was used to construct separate classifiers for ten different types of immune cell and for five T helper cell subsets. The resulting classifiers were then used to develop gene signatures that best discriminate among immune cell types and T helper cell subsets using RNA-</a:t>
            </a:r>
            <a:r>
              <a:rPr lang="en-US" dirty="0" err="1"/>
              <a:t>seq</a:t>
            </a:r>
            <a:r>
              <a:rPr lang="en-US" dirty="0"/>
              <a:t> datasets. We validated the approach using single-cell RNA-</a:t>
            </a:r>
            <a:r>
              <a:rPr lang="en-US" dirty="0" err="1"/>
              <a:t>seq</a:t>
            </a:r>
            <a:r>
              <a:rPr lang="en-US" dirty="0"/>
              <a:t> (</a:t>
            </a:r>
            <a:r>
              <a:rPr lang="en-US" dirty="0" err="1"/>
              <a:t>scRNA-seq</a:t>
            </a:r>
            <a:r>
              <a:rPr lang="en-US" dirty="0"/>
              <a:t>) datasets, which gave consistent results. In addition, we classified cell types that were previously unannotated. Finally, we benchmarked the proposed gene signatures against other existing gene signatures.</a:t>
            </a:r>
          </a:p>
          <a:p>
            <a:r>
              <a:rPr lang="en-US" b="1" dirty="0"/>
              <a:t>Conclusions</a:t>
            </a:r>
          </a:p>
          <a:p>
            <a:r>
              <a:rPr lang="en-US" dirty="0"/>
              <a:t>Developed classifiers can be used as priors in predicting the extent and functional orientation of the host immune response in diseases, such as cancer, where transcriptomic profiling of bulk tissue samples and single cells are routinely employed. Information that can provide insight into the mechanistic basis of disease and therapeutic response. The source code and documentation are available through GitHub: </a:t>
            </a:r>
            <a:r>
              <a:rPr lang="en-US" dirty="0">
                <a:hlinkClick r:id="rId7"/>
              </a:rPr>
              <a:t>https://github.com/KlinkeLab/ImmClass2019</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89</a:t>
            </a:fld>
            <a:endParaRPr lang="fr-CH"/>
          </a:p>
        </p:txBody>
      </p:sp>
    </p:spTree>
    <p:extLst>
      <p:ext uri="{BB962C8B-B14F-4D97-AF65-F5344CB8AC3E}">
        <p14:creationId xmlns:p14="http://schemas.microsoft.com/office/powerpoint/2010/main" val="36446877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91</a:t>
            </a:fld>
            <a:endParaRPr lang="fr-CH"/>
          </a:p>
        </p:txBody>
      </p:sp>
    </p:spTree>
    <p:extLst>
      <p:ext uri="{BB962C8B-B14F-4D97-AF65-F5344CB8AC3E}">
        <p14:creationId xmlns:p14="http://schemas.microsoft.com/office/powerpoint/2010/main" val="10336350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Identify the right hyper-plane (Scenario-1): </a:t>
            </a:r>
            <a:r>
              <a:rPr lang="en-US" dirty="0"/>
              <a:t>Here, we have three hyper-planes (A, B and C). Now, identify the right hyper-plane to classify star and circle.</a:t>
            </a:r>
            <a:br>
              <a:rPr lang="en-US" dirty="0"/>
            </a:br>
            <a:r>
              <a:rPr lang="en-US" dirty="0"/>
              <a:t>You need to remember a thumb rule to identify the right hyper-plane: “Select the hyper-plane which segregates the two classes better”. In this scenario, hyper-plane “B” has excellently performed this job.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Identify the right hyper-plane (Scenario-2): </a:t>
            </a:r>
            <a:r>
              <a:rPr lang="en-US" dirty="0"/>
              <a:t>Here, we have three hyper-planes (A, B and C) and all are segregating the classes well. Now, How can we identify the right hyper-plane? </a:t>
            </a:r>
            <a:r>
              <a:rPr lang="en-US" dirty="0">
                <a:effectLst/>
              </a:rPr>
              <a:t>Here, maximizing the distances between nearest data point (either class) and hyper-plane will help us to decide the right hyper-plane. This distance is called as </a:t>
            </a:r>
            <a:r>
              <a:rPr lang="en-US" b="1" dirty="0">
                <a:effectLst/>
              </a:rPr>
              <a:t>Margin</a:t>
            </a:r>
            <a:r>
              <a:rPr lang="en-US" dirty="0">
                <a:effectLst/>
              </a:rPr>
              <a:t>. Let’s look at the below snapshot:</a:t>
            </a:r>
            <a:br>
              <a:rPr lang="en-US" dirty="0">
                <a:effectLst/>
                <a:hlinkClick r:id="rId3"/>
              </a:rPr>
            </a:br>
            <a:r>
              <a:rPr lang="en-US" dirty="0">
                <a:effectLst/>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a:p>
            <a:endParaRPr lang="fr-CH" dirty="0"/>
          </a:p>
          <a:p>
            <a:r>
              <a:rPr lang="en-US" b="1" dirty="0">
                <a:effectLst/>
              </a:rPr>
              <a:t>Identify the right hyper-plane (Scenario-3): </a:t>
            </a:r>
            <a:r>
              <a:rPr lang="en-US" dirty="0">
                <a:effectLst/>
              </a:rPr>
              <a:t>Hint:</a:t>
            </a:r>
            <a:r>
              <a:rPr lang="en-US" b="1" dirty="0">
                <a:effectLst/>
              </a:rPr>
              <a:t> </a:t>
            </a:r>
            <a:r>
              <a:rPr lang="en-US" dirty="0">
                <a:effectLst/>
              </a:rPr>
              <a:t>Use the rules as discussed in previous section to identify the right hyper-plane</a:t>
            </a:r>
          </a:p>
          <a:p>
            <a:r>
              <a:rPr lang="en-US" dirty="0">
                <a:effectLst/>
              </a:rPr>
              <a:t>Some of you may have selected the hyper-plane </a:t>
            </a:r>
            <a:r>
              <a:rPr lang="en-US" b="1" dirty="0">
                <a:effectLst/>
              </a:rPr>
              <a:t>B </a:t>
            </a:r>
            <a:r>
              <a:rPr lang="en-US" dirty="0">
                <a:effectLst/>
              </a:rPr>
              <a:t>as it has higher margin compared to </a:t>
            </a:r>
            <a:r>
              <a:rPr lang="en-US" b="1" dirty="0">
                <a:effectLst/>
              </a:rPr>
              <a:t>A. </a:t>
            </a:r>
            <a:r>
              <a:rPr lang="en-US" dirty="0">
                <a:effectLst/>
              </a:rPr>
              <a:t>But, here is the catch, SVM selects the hyper-plane which classifies the classes accurately prior to maximizing margin. Here, hyper-plane B has a classification error and A has classified all correctly. Therefore, the right hyper-plane is </a:t>
            </a:r>
            <a:r>
              <a:rPr lang="en-US" b="1" dirty="0">
                <a:effectLst/>
              </a:rPr>
              <a:t>A.</a:t>
            </a:r>
            <a:endParaRPr lang="en-US" dirty="0">
              <a:effectLst/>
            </a:endParaRPr>
          </a:p>
          <a:p>
            <a:endParaRPr lang="fr-CH" dirty="0"/>
          </a:p>
          <a:p>
            <a:r>
              <a:rPr lang="en-US" b="1" dirty="0"/>
              <a:t>Can we classify two classes (Scenario-4): </a:t>
            </a:r>
            <a:r>
              <a:rPr lang="en-US" dirty="0"/>
              <a:t>Below, I am unable to segregate the two classes using a straight line, as one of the stars lies in the territory of other(circle) class as an outlier. </a:t>
            </a:r>
            <a:br>
              <a:rPr lang="en-US" b="1" dirty="0"/>
            </a:br>
            <a:r>
              <a:rPr lang="en-US" dirty="0"/>
              <a:t>As I have already mentioned, one star at other end is like an outlier for star class. The SVM algorithm has a feature to ignore outliers and find the hyper-plane that has the maximum margin. Hence, we can say, SVM classification is robust to outliers.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92</a:t>
            </a:fld>
            <a:endParaRPr lang="fr-CH"/>
          </a:p>
        </p:txBody>
      </p:sp>
    </p:spTree>
    <p:extLst>
      <p:ext uri="{BB962C8B-B14F-4D97-AF65-F5344CB8AC3E}">
        <p14:creationId xmlns:p14="http://schemas.microsoft.com/office/powerpoint/2010/main" val="1053017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cost-accounting data presented here are summarized relative to two metrics: (1) "Cost per </a:t>
            </a:r>
            <a:r>
              <a:rPr lang="en-US" dirty="0" err="1"/>
              <a:t>Megabase</a:t>
            </a:r>
            <a:r>
              <a:rPr lang="en-US" dirty="0"/>
              <a:t> of DNA Sequence" - the cost of determining one </a:t>
            </a:r>
            <a:r>
              <a:rPr lang="en-US" dirty="0" err="1"/>
              <a:t>megabase</a:t>
            </a:r>
            <a:r>
              <a:rPr lang="en-US" dirty="0"/>
              <a:t> (Mb; a million bases) of DNA sequence of a specified quality [see below]; (2) "Cost per Genome" - the cost of sequencing a human-sized genome. For each, a graph is provided showing the data since 2001.</a:t>
            </a:r>
          </a:p>
          <a:p>
            <a:r>
              <a:rPr lang="en-US" dirty="0"/>
              <a:t>To illustrate the nature of the reductions in DNA sequencing costs, each graph also shows hypothetical data reflecting Moore's Law, which describes a long-term trend in the computer hardware industry that involves the doubling of 'compute power' every two years (See: </a:t>
            </a:r>
            <a:r>
              <a:rPr lang="en-US" dirty="0">
                <a:hlinkClick r:id="rId3"/>
              </a:rPr>
              <a:t>Moore's Law</a:t>
            </a:r>
            <a:r>
              <a:rPr lang="en-US" dirty="0"/>
              <a:t> [wikipedia.org]). Technology improvements that 'keep up' with Moore's Law are widely regarded to be doing exceedingly well, making it useful for comparison.</a:t>
            </a:r>
          </a:p>
          <a:p>
            <a:r>
              <a:rPr lang="en-US" dirty="0"/>
              <a:t>In both graphs, note: (1) the use a logarithmic scale on the Y axis; and (2) the sudden and profound out-pacing of Moore's Law beginning in January 2008. The latter represents the time when the sequencing centers transitioned from Sanger-based (</a:t>
            </a:r>
            <a:r>
              <a:rPr lang="en-US" dirty="0" err="1"/>
              <a:t>dideoxy</a:t>
            </a:r>
            <a:r>
              <a:rPr lang="en-US" dirty="0"/>
              <a:t> chain termination sequencing) to 'second generation' (or 'next-generation') DNA sequencing technologies. Additional details about these graphs are provided below.</a:t>
            </a:r>
          </a:p>
          <a:p>
            <a:endParaRPr lang="en-US" dirty="0"/>
          </a:p>
          <a:p>
            <a:r>
              <a:rPr lang="en-US" b="1" dirty="0"/>
              <a:t>Quality</a:t>
            </a:r>
          </a:p>
          <a:p>
            <a:r>
              <a:rPr lang="en-US" dirty="0"/>
              <a:t>For the Sanger-based sequence data, the cost accounting reflects the generation of bases with a minimum quality score of Phred20(or Q20), which represents an error probability of 1 % and is an accepted community standard for a high-quality base. For sequence data generated with second-generation sequencing platforms, there is not yet a single accepted measure of accuracy; each manufacturer provides quality scores that are, at this time, accepted by the NHGRI sequencing centers as equivalent to or greater than Q20.</a:t>
            </a:r>
            <a:endParaRPr lang="fr-CH" dirty="0"/>
          </a:p>
          <a:p>
            <a:r>
              <a:rPr lang="en-US" b="1" dirty="0"/>
              <a:t>The following 'sequence coverage' values were used in calculating the cost per genome:</a:t>
            </a:r>
          </a:p>
          <a:p>
            <a:pPr marL="171450" indent="-171450">
              <a:buFont typeface="Arial" panose="020B0604020202020204" pitchFamily="34" charset="0"/>
              <a:buChar char="•"/>
            </a:pPr>
            <a:r>
              <a:rPr lang="en-US" dirty="0"/>
              <a:t>    Sanger-based sequencing (average read length=500-600 bases): 6-fold coverage</a:t>
            </a:r>
          </a:p>
          <a:p>
            <a:pPr marL="171450" indent="-171450">
              <a:buFont typeface="Arial" panose="020B0604020202020204" pitchFamily="34" charset="0"/>
              <a:buChar char="•"/>
            </a:pPr>
            <a:r>
              <a:rPr lang="en-US" dirty="0"/>
              <a:t>    454 sequencing (average read length=300-400 bases): 10-fold coverage</a:t>
            </a:r>
          </a:p>
          <a:p>
            <a:pPr marL="171450" indent="-171450">
              <a:buFont typeface="Arial" panose="020B0604020202020204" pitchFamily="34" charset="0"/>
              <a:buChar char="•"/>
            </a:pPr>
            <a:r>
              <a:rPr lang="en-US" dirty="0"/>
              <a:t>    Illumina and </a:t>
            </a:r>
            <a:r>
              <a:rPr lang="en-US" dirty="0" err="1"/>
              <a:t>SOLiD</a:t>
            </a:r>
            <a:r>
              <a:rPr lang="en-US" dirty="0"/>
              <a:t> sequencing (average read length=75-150 bases): 30-fold coverage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a:t>
            </a:fld>
            <a:endParaRPr lang="fr-CH"/>
          </a:p>
        </p:txBody>
      </p:sp>
    </p:spTree>
    <p:extLst>
      <p:ext uri="{BB962C8B-B14F-4D97-AF65-F5344CB8AC3E}">
        <p14:creationId xmlns:p14="http://schemas.microsoft.com/office/powerpoint/2010/main" val="12426358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93</a:t>
            </a:fld>
            <a:endParaRPr lang="fr-CH"/>
          </a:p>
        </p:txBody>
      </p:sp>
    </p:spTree>
    <p:extLst>
      <p:ext uri="{BB962C8B-B14F-4D97-AF65-F5344CB8AC3E}">
        <p14:creationId xmlns:p14="http://schemas.microsoft.com/office/powerpoint/2010/main" val="259141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94</a:t>
            </a:fld>
            <a:endParaRPr lang="fr-CH"/>
          </a:p>
        </p:txBody>
      </p:sp>
    </p:spTree>
    <p:extLst>
      <p:ext uri="{BB962C8B-B14F-4D97-AF65-F5344CB8AC3E}">
        <p14:creationId xmlns:p14="http://schemas.microsoft.com/office/powerpoint/2010/main" val="40511062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95</a:t>
            </a:fld>
            <a:endParaRPr lang="fr-CH"/>
          </a:p>
        </p:txBody>
      </p:sp>
    </p:spTree>
    <p:extLst>
      <p:ext uri="{BB962C8B-B14F-4D97-AF65-F5344CB8AC3E}">
        <p14:creationId xmlns:p14="http://schemas.microsoft.com/office/powerpoint/2010/main" val="30681534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96</a:t>
            </a:fld>
            <a:endParaRPr lang="fr-CH"/>
          </a:p>
        </p:txBody>
      </p:sp>
    </p:spTree>
    <p:extLst>
      <p:ext uri="{BB962C8B-B14F-4D97-AF65-F5344CB8AC3E}">
        <p14:creationId xmlns:p14="http://schemas.microsoft.com/office/powerpoint/2010/main" val="916642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97</a:t>
            </a:fld>
            <a:endParaRPr lang="fr-CH"/>
          </a:p>
        </p:txBody>
      </p:sp>
    </p:spTree>
    <p:extLst>
      <p:ext uri="{BB962C8B-B14F-4D97-AF65-F5344CB8AC3E}">
        <p14:creationId xmlns:p14="http://schemas.microsoft.com/office/powerpoint/2010/main" val="30045109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98</a:t>
            </a:fld>
            <a:endParaRPr lang="fr-CH"/>
          </a:p>
        </p:txBody>
      </p:sp>
    </p:spTree>
    <p:extLst>
      <p:ext uri="{BB962C8B-B14F-4D97-AF65-F5344CB8AC3E}">
        <p14:creationId xmlns:p14="http://schemas.microsoft.com/office/powerpoint/2010/main" val="9045455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100</a:t>
            </a:fld>
            <a:endParaRPr lang="fr-CH"/>
          </a:p>
        </p:txBody>
      </p:sp>
    </p:spTree>
    <p:extLst>
      <p:ext uri="{BB962C8B-B14F-4D97-AF65-F5344CB8AC3E}">
        <p14:creationId xmlns:p14="http://schemas.microsoft.com/office/powerpoint/2010/main" val="7885078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101</a:t>
            </a:fld>
            <a:endParaRPr lang="fr-CH"/>
          </a:p>
        </p:txBody>
      </p:sp>
    </p:spTree>
    <p:extLst>
      <p:ext uri="{BB962C8B-B14F-4D97-AF65-F5344CB8AC3E}">
        <p14:creationId xmlns:p14="http://schemas.microsoft.com/office/powerpoint/2010/main" val="32823653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Scattering Signatures of Normal versus Abnormal Livers with Support Vector Machine Classification </a:t>
            </a:r>
          </a:p>
          <a:p>
            <a:r>
              <a:rPr lang="en-US" dirty="0" err="1">
                <a:hlinkClick r:id="rId3"/>
              </a:rPr>
              <a:t>Jihye</a:t>
            </a:r>
            <a:r>
              <a:rPr lang="en-US" dirty="0">
                <a:hlinkClick r:id="rId3"/>
              </a:rPr>
              <a:t> </a:t>
            </a:r>
            <a:r>
              <a:rPr lang="en-US" dirty="0" err="1">
                <a:hlinkClick r:id="rId3"/>
              </a:rPr>
              <a:t>Baek</a:t>
            </a:r>
            <a:r>
              <a:rPr lang="en-US" baseline="30000" dirty="0"/>
              <a:t> </a:t>
            </a:r>
            <a:r>
              <a:rPr lang="en-US" baseline="30000" dirty="0">
                <a:hlinkClick r:id="rId4" tooltip="Department of Electrical and Computer Engineering, University of Rochester, Rochester, New York, USA."/>
              </a:rPr>
              <a:t> 1 </a:t>
            </a:r>
            <a:r>
              <a:rPr lang="en-US" dirty="0"/>
              <a:t>, </a:t>
            </a:r>
            <a:r>
              <a:rPr lang="en-US" dirty="0" err="1">
                <a:hlinkClick r:id="rId5"/>
              </a:rPr>
              <a:t>Sedigheh</a:t>
            </a:r>
            <a:r>
              <a:rPr lang="en-US" dirty="0">
                <a:hlinkClick r:id="rId5"/>
              </a:rPr>
              <a:t> S </a:t>
            </a:r>
            <a:r>
              <a:rPr lang="en-US" dirty="0" err="1">
                <a:hlinkClick r:id="rId5"/>
              </a:rPr>
              <a:t>Poul</a:t>
            </a:r>
            <a:r>
              <a:rPr lang="en-US" baseline="30000" dirty="0"/>
              <a:t> </a:t>
            </a:r>
            <a:r>
              <a:rPr lang="en-US" baseline="30000" dirty="0">
                <a:hlinkClick r:id="rId6" tooltip="Department of Mechanical Engineering, University of Rochester, Rochester, New York, USA."/>
              </a:rPr>
              <a:t> 2 </a:t>
            </a:r>
            <a:r>
              <a:rPr lang="en-US" dirty="0"/>
              <a:t>, </a:t>
            </a:r>
            <a:r>
              <a:rPr lang="en-US" dirty="0">
                <a:hlinkClick r:id="rId7"/>
              </a:rPr>
              <a:t>Terri A Swanson</a:t>
            </a:r>
            <a:r>
              <a:rPr lang="en-US" baseline="30000" dirty="0"/>
              <a:t> </a:t>
            </a:r>
            <a:r>
              <a:rPr lang="en-US" baseline="30000" dirty="0">
                <a:hlinkClick r:id="rId8" tooltip="Pfizer Inc., Cambridge, Massachusetts, USA."/>
              </a:rPr>
              <a:t> 3 </a:t>
            </a:r>
            <a:r>
              <a:rPr lang="en-US" dirty="0"/>
              <a:t>, </a:t>
            </a:r>
            <a:r>
              <a:rPr lang="en-US" dirty="0">
                <a:hlinkClick r:id="rId9"/>
              </a:rPr>
              <a:t>Theresa </a:t>
            </a:r>
            <a:r>
              <a:rPr lang="en-US" dirty="0" err="1">
                <a:hlinkClick r:id="rId9"/>
              </a:rPr>
              <a:t>Tuthill</a:t>
            </a:r>
            <a:r>
              <a:rPr lang="en-US" baseline="30000" dirty="0"/>
              <a:t> </a:t>
            </a:r>
            <a:r>
              <a:rPr lang="en-US" baseline="30000" dirty="0">
                <a:hlinkClick r:id="rId8" tooltip="Pfizer Inc., Cambridge, Massachusetts, USA."/>
              </a:rPr>
              <a:t> 3 </a:t>
            </a:r>
            <a:r>
              <a:rPr lang="en-US" dirty="0"/>
              <a:t>, </a:t>
            </a:r>
            <a:r>
              <a:rPr lang="en-US" dirty="0">
                <a:hlinkClick r:id="rId10"/>
              </a:rPr>
              <a:t>Kevin J Parker</a:t>
            </a:r>
            <a:r>
              <a:rPr lang="en-US" baseline="30000" dirty="0"/>
              <a:t> </a:t>
            </a:r>
            <a:r>
              <a:rPr lang="en-US" baseline="30000" dirty="0">
                <a:hlinkClick r:id="rId11" tooltip="Department of Electrical and Computer Engineering, University of Rochester, Rochester, New York, USA. Electronic address: kevin.parker@rochester.edu."/>
              </a:rPr>
              <a:t> 4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Ultrasound Med </a:t>
            </a:r>
            <a:r>
              <a:rPr lang="en-US" dirty="0" err="1"/>
              <a:t>Biol</a:t>
            </a:r>
            <a:r>
              <a:rPr lang="en-US" dirty="0"/>
              <a:t> 2020 Dec;46(12):3379-3392. </a:t>
            </a:r>
          </a:p>
          <a:p>
            <a:r>
              <a:rPr lang="en-US" dirty="0"/>
              <a:t>DOI: </a:t>
            </a:r>
            <a:r>
              <a:rPr lang="en-US" dirty="0">
                <a:hlinkClick r:id="rId12"/>
              </a:rPr>
              <a:t>10.1016/j.ultrasmedbio.2020.08.009 </a:t>
            </a:r>
            <a:endParaRPr lang="en-US" dirty="0"/>
          </a:p>
          <a:p>
            <a:r>
              <a:rPr lang="en-US" b="1" dirty="0"/>
              <a:t>Abstract </a:t>
            </a:r>
          </a:p>
          <a:p>
            <a:r>
              <a:rPr lang="en-US" dirty="0"/>
              <a:t>Fifty years of research on the nature of backscatter from tissues has resulted in a number of promising diagnostic parameters. We recently introduced two analyses tied directly to the biophysics of ultrasound scattering: the H-scan, based on a matched filter approach to distinguishing scattering transfer functions, and the Burr distribution for quantification of speckle patterns. Together, these analyses can produce at least five parameters that are directly linked to the mathematics of ultrasound in tissue. These have been measured in vivo in 35 rat livers under normal conditions and after exposure to compounds that induce inflammation, fibrosis, and steatosis in varying combinations. A classification technique, the support vector machine, is employed to determine clusters of the five parameters that are signatures of the different liver conditions. With the </a:t>
            </a:r>
            <a:r>
              <a:rPr lang="en-US" dirty="0" err="1"/>
              <a:t>multiparametric</a:t>
            </a:r>
            <a:r>
              <a:rPr lang="en-US" dirty="0"/>
              <a:t> measurement approach and determination of clusters, the different types of liver pathology can be discriminated with 94.6% accuracy.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104</a:t>
            </a:fld>
            <a:endParaRPr lang="fr-CH"/>
          </a:p>
        </p:txBody>
      </p:sp>
    </p:spTree>
    <p:extLst>
      <p:ext uri="{BB962C8B-B14F-4D97-AF65-F5344CB8AC3E}">
        <p14:creationId xmlns:p14="http://schemas.microsoft.com/office/powerpoint/2010/main" val="2730275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106</a:t>
            </a:fld>
            <a:endParaRPr lang="fr-CH"/>
          </a:p>
        </p:txBody>
      </p:sp>
    </p:spTree>
    <p:extLst>
      <p:ext uri="{BB962C8B-B14F-4D97-AF65-F5344CB8AC3E}">
        <p14:creationId xmlns:p14="http://schemas.microsoft.com/office/powerpoint/2010/main" val="1855061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1980: The first home computer </a:t>
            </a:r>
            <a:r>
              <a:rPr lang="fr-FR" dirty="0" err="1"/>
              <a:t>was</a:t>
            </a:r>
            <a:r>
              <a:rPr lang="fr-FR" dirty="0"/>
              <a:t> </a:t>
            </a:r>
            <a:r>
              <a:rPr lang="fr-FR" dirty="0" err="1"/>
              <a:t>introduced</a:t>
            </a:r>
            <a:endParaRPr lang="fr-FR" dirty="0"/>
          </a:p>
          <a:p>
            <a:r>
              <a:rPr lang="fr-FR" dirty="0"/>
              <a:t>1990: Microsoft</a:t>
            </a:r>
            <a:r>
              <a:rPr lang="fr-FR" baseline="0" dirty="0"/>
              <a:t> Windows </a:t>
            </a:r>
            <a:r>
              <a:rPr lang="fr-FR" baseline="0" dirty="0" err="1"/>
              <a:t>was</a:t>
            </a:r>
            <a:r>
              <a:rPr lang="fr-FR" baseline="0" dirty="0"/>
              <a:t> </a:t>
            </a:r>
            <a:r>
              <a:rPr lang="fr-FR" baseline="0" dirty="0" err="1"/>
              <a:t>shipped</a:t>
            </a:r>
            <a:r>
              <a:rPr lang="fr-FR" baseline="0" dirty="0"/>
              <a:t> for the first time</a:t>
            </a:r>
          </a:p>
          <a:p>
            <a:r>
              <a:rPr lang="en-US" sz="1200" b="0" i="0" kern="1200" dirty="0">
                <a:solidFill>
                  <a:schemeClr val="tx1"/>
                </a:solidFill>
                <a:effectLst/>
                <a:latin typeface="+mn-lt"/>
                <a:ea typeface="+mn-ea"/>
                <a:cs typeface="+mn-cs"/>
              </a:rPr>
              <a:t> ………………….the human genome project formally launched in 1990 was declared complete on April 14, 2003</a:t>
            </a:r>
            <a:endParaRPr lang="fr-FR" baseline="0" dirty="0"/>
          </a:p>
          <a:p>
            <a:r>
              <a:rPr lang="fr-FR" baseline="0" dirty="0"/>
              <a:t>2000: Graphics and </a:t>
            </a:r>
            <a:r>
              <a:rPr lang="fr-FR" baseline="0" dirty="0" err="1"/>
              <a:t>Games</a:t>
            </a:r>
            <a:r>
              <a:rPr lang="fr-FR" baseline="0" dirty="0"/>
              <a:t> </a:t>
            </a:r>
          </a:p>
          <a:p>
            <a:r>
              <a:rPr lang="fr-FR" baseline="0" dirty="0"/>
              <a:t>2010: Mobile </a:t>
            </a:r>
            <a:r>
              <a:rPr lang="fr-FR" baseline="0" dirty="0" err="1"/>
              <a:t>Games</a:t>
            </a:r>
            <a:r>
              <a:rPr lang="fr-FR" baseline="0" dirty="0"/>
              <a:t> and Super </a:t>
            </a:r>
            <a:r>
              <a:rPr lang="fr-FR" baseline="0" dirty="0" err="1"/>
              <a:t>computing</a:t>
            </a:r>
            <a:r>
              <a:rPr lang="fr-FR" baseline="0" dirty="0"/>
              <a:t> …</a:t>
            </a:r>
          </a:p>
          <a:p>
            <a:r>
              <a:rPr lang="fr-FR" baseline="0" dirty="0"/>
              <a:t>2015: AI and </a:t>
            </a:r>
            <a:r>
              <a:rPr lang="fr-FR" baseline="0" dirty="0" err="1"/>
              <a:t>Robotics</a:t>
            </a:r>
            <a:r>
              <a:rPr lang="fr-FR" baseline="0" dirty="0"/>
              <a:t> – People </a:t>
            </a:r>
            <a:r>
              <a:rPr lang="fr-FR" baseline="0" dirty="0" err="1"/>
              <a:t>like</a:t>
            </a:r>
            <a:r>
              <a:rPr lang="fr-FR" baseline="0" dirty="0"/>
              <a:t> Gates, </a:t>
            </a:r>
            <a:r>
              <a:rPr lang="fr-FR" baseline="0" dirty="0" err="1"/>
              <a:t>Musk</a:t>
            </a:r>
            <a:r>
              <a:rPr lang="fr-FR" baseline="0" dirty="0"/>
              <a:t> and Stephen </a:t>
            </a:r>
            <a:r>
              <a:rPr lang="fr-FR" baseline="0" dirty="0" err="1"/>
              <a:t>Hawking</a:t>
            </a:r>
            <a:r>
              <a:rPr lang="fr-FR" baseline="0" dirty="0"/>
              <a:t> </a:t>
            </a:r>
            <a:r>
              <a:rPr lang="fr-FR" baseline="0" dirty="0" err="1"/>
              <a:t>raise</a:t>
            </a:r>
            <a:r>
              <a:rPr lang="fr-FR" baseline="0" dirty="0"/>
              <a:t> express </a:t>
            </a:r>
            <a:r>
              <a:rPr lang="fr-FR" baseline="0" dirty="0" err="1"/>
              <a:t>their</a:t>
            </a:r>
            <a:r>
              <a:rPr lang="fr-FR" baseline="0" dirty="0"/>
              <a:t> </a:t>
            </a:r>
            <a:r>
              <a:rPr lang="fr-FR" baseline="0" dirty="0" err="1"/>
              <a:t>fear</a:t>
            </a:r>
            <a:r>
              <a:rPr lang="fr-FR" baseline="0" dirty="0"/>
              <a:t> of AI</a:t>
            </a:r>
          </a:p>
          <a:p>
            <a:r>
              <a:rPr lang="fr-FR" baseline="0" dirty="0"/>
              <a:t>2020: </a:t>
            </a:r>
            <a:r>
              <a:rPr lang="fr-FR" baseline="0" dirty="0" err="1"/>
              <a:t>Everything</a:t>
            </a:r>
            <a:r>
              <a:rPr lang="fr-FR" baseline="0" dirty="0"/>
              <a:t> </a:t>
            </a:r>
            <a:r>
              <a:rPr lang="fr-FR" baseline="0" dirty="0" err="1"/>
              <a:t>is</a:t>
            </a:r>
            <a:r>
              <a:rPr lang="fr-FR" baseline="0" dirty="0"/>
              <a:t> </a:t>
            </a:r>
            <a:r>
              <a:rPr lang="fr-FR" baseline="0" dirty="0" err="1"/>
              <a:t>converging</a:t>
            </a:r>
            <a:r>
              <a:rPr lang="fr-FR" baseline="0" dirty="0"/>
              <a:t> and </a:t>
            </a:r>
            <a:r>
              <a:rPr lang="fr-FR" baseline="0" dirty="0" err="1"/>
              <a:t>especially</a:t>
            </a:r>
            <a:r>
              <a:rPr lang="fr-FR" baseline="0" dirty="0"/>
              <a:t> </a:t>
            </a:r>
            <a:r>
              <a:rPr lang="fr-FR" baseline="0" dirty="0" err="1"/>
              <a:t>we</a:t>
            </a:r>
            <a:r>
              <a:rPr lang="fr-FR" baseline="0" dirty="0"/>
              <a:t> are in the data </a:t>
            </a:r>
            <a:r>
              <a:rPr lang="fr-FR" baseline="0" dirty="0" err="1"/>
              <a:t>era</a:t>
            </a:r>
            <a:r>
              <a:rPr lang="fr-FR" baseline="0" dirty="0"/>
              <a:t> </a:t>
            </a:r>
            <a:r>
              <a:rPr lang="fr-FR" baseline="0" dirty="0" err="1"/>
              <a:t>now</a:t>
            </a:r>
            <a:r>
              <a:rPr lang="fr-FR" baseline="0" dirty="0"/>
              <a:t>. Covid-19 </a:t>
            </a:r>
            <a:r>
              <a:rPr lang="fr-FR" baseline="0" dirty="0" err="1"/>
              <a:t>is</a:t>
            </a:r>
            <a:r>
              <a:rPr lang="fr-FR" baseline="0" dirty="0"/>
              <a:t> </a:t>
            </a:r>
            <a:r>
              <a:rPr lang="fr-FR" baseline="0" dirty="0" err="1"/>
              <a:t>being</a:t>
            </a:r>
            <a:r>
              <a:rPr lang="fr-FR" baseline="0" dirty="0"/>
              <a:t> </a:t>
            </a:r>
            <a:r>
              <a:rPr lang="fr-FR" baseline="0" dirty="0" err="1"/>
              <a:t>monitored</a:t>
            </a:r>
            <a:r>
              <a:rPr lang="fr-FR" baseline="0" dirty="0"/>
              <a:t>, </a:t>
            </a:r>
            <a:r>
              <a:rPr lang="fr-FR" baseline="0" dirty="0" err="1"/>
              <a:t>managed</a:t>
            </a:r>
            <a:r>
              <a:rPr lang="fr-FR" baseline="0" dirty="0"/>
              <a:t> </a:t>
            </a:r>
            <a:r>
              <a:rPr lang="fr-FR" baseline="0" dirty="0" err="1"/>
              <a:t>using</a:t>
            </a:r>
            <a:r>
              <a:rPr lang="fr-FR" baseline="0" dirty="0"/>
              <a:t> data, …. </a:t>
            </a:r>
            <a:r>
              <a:rPr lang="fr-FR" baseline="0" dirty="0" err="1"/>
              <a:t>Especially</a:t>
            </a:r>
            <a:r>
              <a:rPr lang="fr-FR" baseline="0" dirty="0"/>
              <a:t> </a:t>
            </a:r>
            <a:r>
              <a:rPr lang="fr-FR" baseline="0" dirty="0" err="1"/>
              <a:t>with</a:t>
            </a:r>
            <a:r>
              <a:rPr lang="fr-FR" baseline="0" dirty="0"/>
              <a:t> </a:t>
            </a:r>
            <a:r>
              <a:rPr lang="fr-FR" baseline="0" dirty="0" err="1"/>
              <a:t>IoT</a:t>
            </a:r>
            <a:r>
              <a:rPr lang="fr-FR" baseline="0" dirty="0"/>
              <a:t>, </a:t>
            </a:r>
            <a:r>
              <a:rPr lang="fr-FR" baseline="0" dirty="0" err="1"/>
              <a:t>lost</a:t>
            </a:r>
            <a:r>
              <a:rPr lang="fr-FR" baseline="0" dirty="0"/>
              <a:t> of data are </a:t>
            </a:r>
            <a:r>
              <a:rPr lang="fr-FR" baseline="0" dirty="0" err="1"/>
              <a:t>being</a:t>
            </a:r>
            <a:r>
              <a:rPr lang="fr-FR" baseline="0" dirty="0"/>
              <a:t> </a:t>
            </a:r>
            <a:r>
              <a:rPr lang="fr-FR" baseline="0" dirty="0" err="1"/>
              <a:t>generated</a:t>
            </a:r>
            <a:endParaRPr lang="fr-FR"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a:t>
            </a:fld>
            <a:endParaRPr lang="fr-CH"/>
          </a:p>
        </p:txBody>
      </p:sp>
    </p:spTree>
    <p:extLst>
      <p:ext uri="{BB962C8B-B14F-4D97-AF65-F5344CB8AC3E}">
        <p14:creationId xmlns:p14="http://schemas.microsoft.com/office/powerpoint/2010/main" val="22007490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107</a:t>
            </a:fld>
            <a:endParaRPr lang="fr-CH"/>
          </a:p>
        </p:txBody>
      </p:sp>
    </p:spTree>
    <p:extLst>
      <p:ext uri="{BB962C8B-B14F-4D97-AF65-F5344CB8AC3E}">
        <p14:creationId xmlns:p14="http://schemas.microsoft.com/office/powerpoint/2010/main" val="11472163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108</a:t>
            </a:fld>
            <a:endParaRPr lang="fr-CH"/>
          </a:p>
        </p:txBody>
      </p:sp>
    </p:spTree>
    <p:extLst>
      <p:ext uri="{BB962C8B-B14F-4D97-AF65-F5344CB8AC3E}">
        <p14:creationId xmlns:p14="http://schemas.microsoft.com/office/powerpoint/2010/main" val="13486812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109</a:t>
            </a:fld>
            <a:endParaRPr lang="fr-CH"/>
          </a:p>
        </p:txBody>
      </p:sp>
    </p:spTree>
    <p:extLst>
      <p:ext uri="{BB962C8B-B14F-4D97-AF65-F5344CB8AC3E}">
        <p14:creationId xmlns:p14="http://schemas.microsoft.com/office/powerpoint/2010/main" val="9537906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110</a:t>
            </a:fld>
            <a:endParaRPr lang="fr-CH"/>
          </a:p>
        </p:txBody>
      </p:sp>
    </p:spTree>
    <p:extLst>
      <p:ext uri="{BB962C8B-B14F-4D97-AF65-F5344CB8AC3E}">
        <p14:creationId xmlns:p14="http://schemas.microsoft.com/office/powerpoint/2010/main" val="19979075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111</a:t>
            </a:fld>
            <a:endParaRPr lang="fr-CH"/>
          </a:p>
        </p:txBody>
      </p:sp>
    </p:spTree>
    <p:extLst>
      <p:ext uri="{BB962C8B-B14F-4D97-AF65-F5344CB8AC3E}">
        <p14:creationId xmlns:p14="http://schemas.microsoft.com/office/powerpoint/2010/main" val="37898054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112</a:t>
            </a:fld>
            <a:endParaRPr lang="fr-CH"/>
          </a:p>
        </p:txBody>
      </p:sp>
    </p:spTree>
    <p:extLst>
      <p:ext uri="{BB962C8B-B14F-4D97-AF65-F5344CB8AC3E}">
        <p14:creationId xmlns:p14="http://schemas.microsoft.com/office/powerpoint/2010/main" val="20185936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113</a:t>
            </a:fld>
            <a:endParaRPr lang="fr-CH"/>
          </a:p>
        </p:txBody>
      </p:sp>
    </p:spTree>
    <p:extLst>
      <p:ext uri="{BB962C8B-B14F-4D97-AF65-F5344CB8AC3E}">
        <p14:creationId xmlns:p14="http://schemas.microsoft.com/office/powerpoint/2010/main" val="32385588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114</a:t>
            </a:fld>
            <a:endParaRPr lang="fr-CH"/>
          </a:p>
        </p:txBody>
      </p:sp>
    </p:spTree>
    <p:extLst>
      <p:ext uri="{BB962C8B-B14F-4D97-AF65-F5344CB8AC3E}">
        <p14:creationId xmlns:p14="http://schemas.microsoft.com/office/powerpoint/2010/main" val="35447315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115</a:t>
            </a:fld>
            <a:endParaRPr lang="fr-CH"/>
          </a:p>
        </p:txBody>
      </p:sp>
    </p:spTree>
    <p:extLst>
      <p:ext uri="{BB962C8B-B14F-4D97-AF65-F5344CB8AC3E}">
        <p14:creationId xmlns:p14="http://schemas.microsoft.com/office/powerpoint/2010/main" val="21090149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116</a:t>
            </a:fld>
            <a:endParaRPr lang="fr-CH"/>
          </a:p>
        </p:txBody>
      </p:sp>
    </p:spTree>
    <p:extLst>
      <p:ext uri="{BB962C8B-B14F-4D97-AF65-F5344CB8AC3E}">
        <p14:creationId xmlns:p14="http://schemas.microsoft.com/office/powerpoint/2010/main" val="269389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a valuable commodity when it can reduce the time, effort and resources required to solve problems and help us make sound decisions.</a:t>
            </a:r>
          </a:p>
          <a:p>
            <a:pPr marL="171450" indent="-171450">
              <a:buFont typeface="Arial" panose="020B0604020202020204" pitchFamily="34" charset="0"/>
              <a:buChar char="•"/>
            </a:pPr>
            <a:r>
              <a:rPr lang="en-US" dirty="0"/>
              <a:t>Data are facts and represents what has happened e.g. information recorded in the case reports of patients ...it is unstructured</a:t>
            </a:r>
          </a:p>
          <a:p>
            <a:pPr marL="171450" indent="-171450">
              <a:buFont typeface="Arial" panose="020B0604020202020204" pitchFamily="34" charset="0"/>
              <a:buChar char="•"/>
            </a:pPr>
            <a:r>
              <a:rPr lang="en-US" dirty="0"/>
              <a:t>When such data are processed into a context and combined into a structure, information emerges – it gives an interpretation to data, new insights like averages or reports e.g. patient data in tabular formats.</a:t>
            </a:r>
          </a:p>
          <a:p>
            <a:pPr marL="171450" indent="-171450">
              <a:buFont typeface="Arial" panose="020B0604020202020204" pitchFamily="34" charset="0"/>
              <a:buChar char="•"/>
            </a:pPr>
            <a:r>
              <a:rPr lang="en-US" dirty="0"/>
              <a:t>When information is given meaning by interpreting it, i.e. there is an application of data, information becomes knowledge – it brings data from the past to the present.</a:t>
            </a:r>
          </a:p>
          <a:p>
            <a:pPr marL="171450" indent="-171450">
              <a:buFont typeface="Arial" panose="020B0604020202020204" pitchFamily="34" charset="0"/>
              <a:buChar char="•"/>
            </a:pPr>
            <a:r>
              <a:rPr lang="en-US" dirty="0"/>
              <a:t>This wisdom can take us to the future – predicting outcomes.</a:t>
            </a:r>
          </a:p>
          <a:p>
            <a:pPr marL="171450" indent="-171450">
              <a:buFont typeface="Arial" panose="020B0604020202020204" pitchFamily="34" charset="0"/>
              <a:buChar char="•"/>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a:t>
            </a:fld>
            <a:endParaRPr lang="fr-CH"/>
          </a:p>
        </p:txBody>
      </p:sp>
    </p:spTree>
    <p:extLst>
      <p:ext uri="{BB962C8B-B14F-4D97-AF65-F5344CB8AC3E}">
        <p14:creationId xmlns:p14="http://schemas.microsoft.com/office/powerpoint/2010/main" val="567402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117</a:t>
            </a:fld>
            <a:endParaRPr lang="fr-CH"/>
          </a:p>
        </p:txBody>
      </p:sp>
    </p:spTree>
    <p:extLst>
      <p:ext uri="{BB962C8B-B14F-4D97-AF65-F5344CB8AC3E}">
        <p14:creationId xmlns:p14="http://schemas.microsoft.com/office/powerpoint/2010/main" val="30505070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118</a:t>
            </a:fld>
            <a:endParaRPr lang="fr-CH"/>
          </a:p>
        </p:txBody>
      </p:sp>
    </p:spTree>
    <p:extLst>
      <p:ext uri="{BB962C8B-B14F-4D97-AF65-F5344CB8AC3E}">
        <p14:creationId xmlns:p14="http://schemas.microsoft.com/office/powerpoint/2010/main" val="11859443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119</a:t>
            </a:fld>
            <a:endParaRPr lang="fr-CH"/>
          </a:p>
        </p:txBody>
      </p:sp>
    </p:spTree>
    <p:extLst>
      <p:ext uri="{BB962C8B-B14F-4D97-AF65-F5344CB8AC3E}">
        <p14:creationId xmlns:p14="http://schemas.microsoft.com/office/powerpoint/2010/main" val="42606618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While the </a:t>
            </a:r>
            <a:r>
              <a:rPr lang="en-US" dirty="0" err="1"/>
              <a:t>AdaBoost</a:t>
            </a:r>
            <a:r>
              <a:rPr lang="en-US" dirty="0"/>
              <a:t> model identifies the shortcomings by using high weight data points, gradient boosting performs the same by using gradients in the loss function (</a:t>
            </a:r>
            <a:r>
              <a:rPr lang="en-US" i="1" dirty="0"/>
              <a:t>y=</a:t>
            </a:r>
            <a:r>
              <a:rPr lang="en-US" i="1" dirty="0" err="1"/>
              <a:t>ax+b+e</a:t>
            </a:r>
            <a:r>
              <a:rPr lang="en-US" i="1" dirty="0"/>
              <a:t> , e needs a special mention as it is the error term)</a:t>
            </a:r>
            <a:r>
              <a:rPr lang="en-US" dirty="0"/>
              <a:t>. The loss function is a measure indicating how good are model’s coefficients are at fitting the underlying data. A logical understanding of loss function would depend on what we are trying to </a:t>
            </a:r>
            <a:r>
              <a:rPr lang="en-US" dirty="0" err="1"/>
              <a:t>optimise</a:t>
            </a:r>
            <a:r>
              <a:rPr lang="en-US" dirty="0"/>
              <a:t>. For example, if we are trying to predict the sales prices by using a regression, then the loss function would be based off the error between true and predicted house prices. Similarly, if our goal is to classify credit defaults, then the loss function would be a measure of how good our predictive model is at classifying bad loans. One of the biggest motivations of using gradient boosting is that it allows one to </a:t>
            </a:r>
            <a:r>
              <a:rPr lang="en-US" dirty="0" err="1"/>
              <a:t>optimise</a:t>
            </a:r>
            <a:r>
              <a:rPr lang="en-US" dirty="0"/>
              <a:t> a user specified cost function, instead of a loss function that usually offers less control and does not essentially correspond with real world applications.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120</a:t>
            </a:fld>
            <a:endParaRPr lang="fr-CH"/>
          </a:p>
        </p:txBody>
      </p:sp>
    </p:spTree>
    <p:extLst>
      <p:ext uri="{BB962C8B-B14F-4D97-AF65-F5344CB8AC3E}">
        <p14:creationId xmlns:p14="http://schemas.microsoft.com/office/powerpoint/2010/main" val="19766178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121</a:t>
            </a:fld>
            <a:endParaRPr lang="fr-CH"/>
          </a:p>
        </p:txBody>
      </p:sp>
    </p:spTree>
    <p:extLst>
      <p:ext uri="{BB962C8B-B14F-4D97-AF65-F5344CB8AC3E}">
        <p14:creationId xmlns:p14="http://schemas.microsoft.com/office/powerpoint/2010/main" val="1224642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122</a:t>
            </a:fld>
            <a:endParaRPr lang="fr-CH"/>
          </a:p>
        </p:txBody>
      </p:sp>
    </p:spTree>
    <p:extLst>
      <p:ext uri="{BB962C8B-B14F-4D97-AF65-F5344CB8AC3E}">
        <p14:creationId xmlns:p14="http://schemas.microsoft.com/office/powerpoint/2010/main" val="3642017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123</a:t>
            </a:fld>
            <a:endParaRPr lang="fr-CH"/>
          </a:p>
        </p:txBody>
      </p:sp>
    </p:spTree>
    <p:extLst>
      <p:ext uri="{BB962C8B-B14F-4D97-AF65-F5344CB8AC3E}">
        <p14:creationId xmlns:p14="http://schemas.microsoft.com/office/powerpoint/2010/main" val="20942063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124</a:t>
            </a:fld>
            <a:endParaRPr lang="fr-CH"/>
          </a:p>
        </p:txBody>
      </p:sp>
    </p:spTree>
    <p:extLst>
      <p:ext uri="{BB962C8B-B14F-4D97-AF65-F5344CB8AC3E}">
        <p14:creationId xmlns:p14="http://schemas.microsoft.com/office/powerpoint/2010/main" val="8147174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predictions of each tree are added together sequentially.</a:t>
            </a:r>
          </a:p>
          <a:p>
            <a:r>
              <a:rPr lang="en-US" dirty="0"/>
              <a:t>The contribution of each tree to this sum can be weighted to slow down the learning by the algorithm. This weighting is called a shrinkage or a learning rate.</a:t>
            </a:r>
          </a:p>
          <a:p>
            <a:r>
              <a:rPr lang="en-US" dirty="0"/>
              <a:t>Each update is simply scaled by the value of the “learning rate parameter v”</a:t>
            </a:r>
          </a:p>
          <a:p>
            <a:r>
              <a:rPr lang="en-US" dirty="0"/>
              <a:t>The effect is that learning is slowed down, in turn require more trees to be added to the model, in turn taking longer to train, providing a configuration trade-off between the number of trees and learning rate.</a:t>
            </a:r>
          </a:p>
          <a:p>
            <a:r>
              <a:rPr lang="en-US" dirty="0"/>
              <a:t>Decreasing the value of v [the learning rate] increases the best value for M [the number of trees].</a:t>
            </a:r>
          </a:p>
          <a:p>
            <a:r>
              <a:rPr lang="en-US" dirty="0"/>
              <a:t>It is common to have small values in the range of 0.1 to 0.3, as well as values less than 0.1.</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125</a:t>
            </a:fld>
            <a:endParaRPr lang="fr-CH"/>
          </a:p>
        </p:txBody>
      </p:sp>
    </p:spTree>
    <p:extLst>
      <p:ext uri="{BB962C8B-B14F-4D97-AF65-F5344CB8AC3E}">
        <p14:creationId xmlns:p14="http://schemas.microsoft.com/office/powerpoint/2010/main" val="15521577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126</a:t>
            </a:fld>
            <a:endParaRPr lang="fr-CH"/>
          </a:p>
        </p:txBody>
      </p:sp>
    </p:spTree>
    <p:extLst>
      <p:ext uri="{BB962C8B-B14F-4D97-AF65-F5344CB8AC3E}">
        <p14:creationId xmlns:p14="http://schemas.microsoft.com/office/powerpoint/2010/main" val="759707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is Artificial Intelligence?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Historically, both Alan Turing’s “Thinking Machines” and John McCarthy’s “machines that could think autonomously” were the definitions used for AI. As AI Systems evolved, we are now referring to AI as “machines that respond to stimulation consistent with traditional responses from humans, given the human capacity for contemplation, judgment, and intention.”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Artificial Intelligence is just as the word implies, the intelligence is artificial, programmed by humans to perform human activities. This artificial intelligence is incorporated into computer systems to create AI Systems that ultimately functions as units of “thinking machines”.</a:t>
            </a:r>
          </a:p>
          <a:p>
            <a:pPr marL="171450" indent="-171450">
              <a:buFont typeface="Arial" panose="020B0604020202020204" pitchFamily="34" charset="0"/>
              <a:buChar char="•"/>
            </a:pPr>
            <a:r>
              <a:rPr lang="en-US" dirty="0"/>
              <a:t>General AI Systems can solve problems intelligently. (Example: AI-powered Stock Trading System)</a:t>
            </a:r>
          </a:p>
          <a:p>
            <a:pPr marL="171450" indent="-171450">
              <a:buFont typeface="Arial" panose="020B0604020202020204" pitchFamily="34" charset="0"/>
              <a:buChar char="•"/>
            </a:pPr>
            <a:r>
              <a:rPr lang="en-US" dirty="0"/>
              <a:t>Narrow AI Systems can perform specific tasks very well. (Example: AI-powered Manufacturing Arm)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According to Darrell M. West’s report for Brookings Institute, these systems have three qualities: intentionality, intelligence, and adaptability.</a:t>
            </a:r>
          </a:p>
          <a:p>
            <a:pPr marL="171450" indent="-171450">
              <a:buFont typeface="Arial" panose="020B0604020202020204" pitchFamily="34" charset="0"/>
              <a:buChar char="•"/>
            </a:pPr>
            <a:r>
              <a:rPr lang="en-US" dirty="0"/>
              <a:t>Intentionality — Humans design AI systems with the intention of making decisions from historical or real-time data or both. These AI systems contain predetermined responses.</a:t>
            </a:r>
          </a:p>
          <a:p>
            <a:pPr marL="171450" indent="-171450">
              <a:buFont typeface="Arial" panose="020B0604020202020204" pitchFamily="34" charset="0"/>
              <a:buChar char="•"/>
            </a:pPr>
            <a:r>
              <a:rPr lang="en-US" dirty="0"/>
              <a:t>Intelligence — AI systems often incorporate machine learning, deep learning, and data analytics with artificial intelligence that enable intelligent decision making. This intelligence is not human intelligence. It’s the machine’s best approximation to human intelligence.</a:t>
            </a:r>
          </a:p>
          <a:p>
            <a:pPr marL="171450" indent="-171450">
              <a:buFont typeface="Arial" panose="020B0604020202020204" pitchFamily="34" charset="0"/>
              <a:buChar char="•"/>
            </a:pPr>
            <a:r>
              <a:rPr lang="en-US" dirty="0"/>
              <a:t>Adaptability — AI systems have the ability to learn and adapt as they compile information and make decisions. As AI systems learn from real-time data, AI systems can refine their decision-making capabilities to improve the outcome.</a:t>
            </a:r>
          </a:p>
          <a:p>
            <a:pPr marL="171450" indent="-171450">
              <a:buFont typeface="Arial" panose="020B0604020202020204" pitchFamily="34" charset="0"/>
              <a:buChar char="•"/>
            </a:pPr>
            <a:endParaRPr lang="en-US" dirty="0"/>
          </a:p>
          <a:p>
            <a:r>
              <a:rPr lang="en-US" b="0" dirty="0"/>
              <a:t>Problems best suited for AI to solve:</a:t>
            </a:r>
          </a:p>
          <a:p>
            <a:pPr marL="171450" indent="-171450">
              <a:buFont typeface="Arial" panose="020B0604020202020204" pitchFamily="34" charset="0"/>
              <a:buChar char="•"/>
            </a:pPr>
            <a:r>
              <a:rPr lang="en-US" b="0" dirty="0"/>
              <a:t>Repetitive Tasks — Manual tasks that follow logical steps to lead to a conclusion. (Example: packaging goods to be ready for delivery at a warehouse)</a:t>
            </a:r>
          </a:p>
          <a:p>
            <a:pPr marL="171450" indent="-171450">
              <a:buFont typeface="Arial" panose="020B0604020202020204" pitchFamily="34" charset="0"/>
              <a:buChar char="•"/>
            </a:pPr>
            <a:r>
              <a:rPr lang="en-US" b="0" dirty="0"/>
              <a:t>Data Intensive Tasks — Tasks involving analyzing large amounts of data looking for patterns and anomaly. (Example: detection of fraud from financial records.)</a:t>
            </a:r>
          </a:p>
          <a:p>
            <a:pPr marL="171450" indent="-171450">
              <a:buFont typeface="Arial" panose="020B0604020202020204" pitchFamily="34" charset="0"/>
              <a:buChar char="•"/>
            </a:pPr>
            <a:r>
              <a:rPr lang="en-US" b="0" dirty="0"/>
              <a:t>Super Human Tasks — Tasks that require superhuman capabilities and speaks to the limitations of human sensory skills and fine motor skills. (Example: Robot surgeon can use the most precise movements to perform non-invasive surgeries. Finely tuned computer vision can spot tumors on an MRI when human eyes can not see it.)</a:t>
            </a:r>
          </a:p>
          <a:p>
            <a:pPr marL="0" indent="0">
              <a:buFont typeface="Arial" panose="020B0604020202020204" pitchFamily="34" charset="0"/>
              <a:buNone/>
            </a:pPr>
            <a:endParaRPr lang="fr-CH" b="0" dirty="0"/>
          </a:p>
          <a:p>
            <a:pPr marL="0" indent="0">
              <a:buFont typeface="Arial" panose="020B0604020202020204" pitchFamily="34" charset="0"/>
              <a:buNone/>
            </a:pPr>
            <a:r>
              <a:rPr lang="en-US" b="1" dirty="0"/>
              <a:t>Intelligence</a:t>
            </a:r>
            <a:r>
              <a:rPr lang="en-US" dirty="0"/>
              <a:t> has been defined in many ways: the capacity for </a:t>
            </a:r>
            <a:r>
              <a:rPr lang="en-US" dirty="0">
                <a:hlinkClick r:id="rId3" tooltip="Logic"/>
              </a:rPr>
              <a:t>logic</a:t>
            </a:r>
            <a:r>
              <a:rPr lang="en-US" dirty="0"/>
              <a:t>, </a:t>
            </a:r>
            <a:r>
              <a:rPr lang="en-US" dirty="0">
                <a:hlinkClick r:id="rId4" tooltip="Understanding"/>
              </a:rPr>
              <a:t>understanding</a:t>
            </a:r>
            <a:r>
              <a:rPr lang="en-US" dirty="0"/>
              <a:t>, </a:t>
            </a:r>
            <a:r>
              <a:rPr lang="en-US" dirty="0">
                <a:hlinkClick r:id="rId5" tooltip="Self-awareness"/>
              </a:rPr>
              <a:t>self-awareness</a:t>
            </a:r>
            <a:r>
              <a:rPr lang="en-US" dirty="0"/>
              <a:t>, </a:t>
            </a:r>
            <a:r>
              <a:rPr lang="en-US" dirty="0">
                <a:hlinkClick r:id="rId6" tooltip="Learning"/>
              </a:rPr>
              <a:t>learning</a:t>
            </a:r>
            <a:r>
              <a:rPr lang="en-US" dirty="0"/>
              <a:t>, </a:t>
            </a:r>
            <a:r>
              <a:rPr lang="en-US" dirty="0">
                <a:hlinkClick r:id="rId7" tooltip="Emotional knowledge"/>
              </a:rPr>
              <a:t>emotional knowledge</a:t>
            </a:r>
            <a:r>
              <a:rPr lang="en-US" dirty="0"/>
              <a:t>, </a:t>
            </a:r>
            <a:r>
              <a:rPr lang="en-US" dirty="0">
                <a:hlinkClick r:id="rId8" tooltip="Reason"/>
              </a:rPr>
              <a:t>reasoning</a:t>
            </a:r>
            <a:r>
              <a:rPr lang="en-US" dirty="0"/>
              <a:t>, </a:t>
            </a:r>
            <a:r>
              <a:rPr lang="en-US" dirty="0">
                <a:hlinkClick r:id="rId9" tooltip="Planning"/>
              </a:rPr>
              <a:t>planning</a:t>
            </a:r>
            <a:r>
              <a:rPr lang="en-US" dirty="0"/>
              <a:t>, </a:t>
            </a:r>
            <a:r>
              <a:rPr lang="en-US" dirty="0">
                <a:hlinkClick r:id="rId10"/>
              </a:rPr>
              <a:t>creativity</a:t>
            </a:r>
            <a:r>
              <a:rPr lang="en-US" dirty="0"/>
              <a:t>, </a:t>
            </a:r>
            <a:r>
              <a:rPr lang="en-US" dirty="0">
                <a:hlinkClick r:id="rId11" tooltip="Critical thinking"/>
              </a:rPr>
              <a:t>critical thinking</a:t>
            </a:r>
            <a:r>
              <a:rPr lang="en-US" dirty="0"/>
              <a:t>, and </a:t>
            </a:r>
            <a:r>
              <a:rPr lang="en-US" dirty="0">
                <a:hlinkClick r:id="rId12" tooltip="Problem-solving"/>
              </a:rPr>
              <a:t>problem-solving</a:t>
            </a:r>
            <a:r>
              <a:rPr lang="en-US" dirty="0"/>
              <a:t>. More generally, it can be described as the ability to perceive or infer </a:t>
            </a:r>
            <a:r>
              <a:rPr lang="en-US" dirty="0">
                <a:hlinkClick r:id="rId13" tooltip="Information"/>
              </a:rPr>
              <a:t>information</a:t>
            </a:r>
            <a:r>
              <a:rPr lang="en-US" dirty="0"/>
              <a:t>, and to retain it as </a:t>
            </a:r>
            <a:r>
              <a:rPr lang="en-US" dirty="0">
                <a:hlinkClick r:id="rId14" tooltip="Knowledge"/>
              </a:rPr>
              <a:t>knowledge</a:t>
            </a:r>
            <a:r>
              <a:rPr lang="en-US" dirty="0"/>
              <a:t> to be applied towards adaptive behaviors within an environment or context. </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9</a:t>
            </a:fld>
            <a:endParaRPr lang="fr-CH"/>
          </a:p>
        </p:txBody>
      </p:sp>
    </p:spTree>
    <p:extLst>
      <p:ext uri="{BB962C8B-B14F-4D97-AF65-F5344CB8AC3E}">
        <p14:creationId xmlns:p14="http://schemas.microsoft.com/office/powerpoint/2010/main" val="24896659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127</a:t>
            </a:fld>
            <a:endParaRPr lang="fr-CH"/>
          </a:p>
        </p:txBody>
      </p:sp>
    </p:spTree>
    <p:extLst>
      <p:ext uri="{BB962C8B-B14F-4D97-AF65-F5344CB8AC3E}">
        <p14:creationId xmlns:p14="http://schemas.microsoft.com/office/powerpoint/2010/main" val="35473769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has received a lot of hype in recent years due to its impressive performance on many applications, including language translation, medical diagnosis from X-rays, recognizing images to help with self-driving cars, beating the top Go players as well as beating high-ranking </a:t>
            </a:r>
            <a:r>
              <a:rPr lang="en-US" dirty="0" err="1"/>
              <a:t>DotA</a:t>
            </a:r>
            <a:r>
              <a:rPr lang="en-US" dirty="0"/>
              <a:t> players, learning how to play Atari games just from the pixel data… all these to name a few of Deep Learning’s recent accomplishments! In this post, we will (gently) introduce you to the inner workings behind Deep Learning at an intuitive level.</a:t>
            </a:r>
          </a:p>
          <a:p>
            <a:endParaRPr lang="en-US" dirty="0"/>
          </a:p>
          <a:p>
            <a:r>
              <a:rPr lang="en-US" dirty="0"/>
              <a:t>At a very high level, the task of Machine Learning is thus two-fold:</a:t>
            </a:r>
          </a:p>
          <a:p>
            <a:pPr marL="228600" indent="-228600">
              <a:buFont typeface="+mj-lt"/>
              <a:buAutoNum type="arabicPeriod"/>
            </a:pPr>
            <a:r>
              <a:rPr lang="en-US" dirty="0"/>
              <a:t>Find the best template </a:t>
            </a:r>
            <a:r>
              <a:rPr lang="fr-CH" dirty="0"/>
              <a:t>(or the “architecture”) </a:t>
            </a:r>
            <a:r>
              <a:rPr lang="en-US" dirty="0"/>
              <a:t>that is best suited for the task. Deep Learning is simply a subset of the templates we get to choose from that have proven effective across many tasks.</a:t>
            </a:r>
          </a:p>
          <a:p>
            <a:pPr marL="228600" indent="-228600">
              <a:buFont typeface="+mj-lt"/>
              <a:buAutoNum type="arabicPeriod"/>
            </a:pPr>
            <a:r>
              <a:rPr lang="en-US" dirty="0"/>
              <a:t>Use the data to figure out what are the best numbers to fill up the template. This is the “Learning” part of “Machine Learning”.</a:t>
            </a:r>
          </a:p>
          <a:p>
            <a:pPr marL="0" indent="0">
              <a:buFont typeface="Arial" panose="020B0604020202020204" pitchFamily="34" charset="0"/>
              <a:buNone/>
            </a:pPr>
            <a:endParaRPr lang="fr-CH"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128</a:t>
            </a:fld>
            <a:endParaRPr lang="fr-CH"/>
          </a:p>
        </p:txBody>
      </p:sp>
    </p:spTree>
    <p:extLst>
      <p:ext uri="{BB962C8B-B14F-4D97-AF65-F5344CB8AC3E}">
        <p14:creationId xmlns:p14="http://schemas.microsoft.com/office/powerpoint/2010/main" val="18083175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129</a:t>
            </a:fld>
            <a:endParaRPr lang="fr-CH"/>
          </a:p>
        </p:txBody>
      </p:sp>
    </p:spTree>
    <p:extLst>
      <p:ext uri="{BB962C8B-B14F-4D97-AF65-F5344CB8AC3E}">
        <p14:creationId xmlns:p14="http://schemas.microsoft.com/office/powerpoint/2010/main" val="40597022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basic level, a neuron does two things:</a:t>
            </a:r>
          </a:p>
          <a:p>
            <a:pPr marL="228600" indent="-228600">
              <a:buFont typeface="+mj-lt"/>
              <a:buAutoNum type="arabicPeriod"/>
            </a:pPr>
            <a:r>
              <a:rPr lang="en-US" dirty="0"/>
              <a:t>Receive input from other neurons and combine them together</a:t>
            </a:r>
          </a:p>
          <a:p>
            <a:pPr marL="228600" indent="-228600">
              <a:buFont typeface="+mj-lt"/>
              <a:buAutoNum type="arabicPeriod"/>
            </a:pPr>
            <a:r>
              <a:rPr lang="en-US" dirty="0"/>
              <a:t>Perform some kind of transformation to give the neuron’s output</a:t>
            </a:r>
          </a:p>
          <a:p>
            <a:r>
              <a:rPr lang="en-US" dirty="0"/>
              <a:t>In (1), we often take some </a:t>
            </a:r>
            <a:r>
              <a:rPr lang="en-US" i="1" dirty="0"/>
              <a:t>linear combination</a:t>
            </a:r>
            <a:r>
              <a:rPr lang="en-US" dirty="0"/>
              <a:t> of the inputs. In layman terms, if we had three inputs to the neuron (let’s call them x1, x2, and x3), then we would combine them like this:</a:t>
            </a:r>
          </a:p>
          <a:p>
            <a:r>
              <a:rPr lang="en-US" dirty="0"/>
              <a:t>This is a linear combination of inputs to our neurons where the individual blanks are parameters to be </a:t>
            </a:r>
            <a:r>
              <a:rPr lang="en-US" i="1" dirty="0"/>
              <a:t>optimized </a:t>
            </a:r>
            <a:r>
              <a:rPr lang="en-US" dirty="0"/>
              <a:t>for later (i.e. learn from the data what numbers best fill in those blanks). In mathematical terms, the blanks that are attached to the inputs (x1, x2 and x3) are called </a:t>
            </a:r>
            <a:r>
              <a:rPr lang="en-US" i="1" dirty="0"/>
              <a:t>weights </a:t>
            </a:r>
            <a:r>
              <a:rPr lang="en-US" dirty="0"/>
              <a:t>and the blank that is not attached to any input is called the </a:t>
            </a:r>
            <a:r>
              <a:rPr lang="en-US" i="1" dirty="0"/>
              <a:t>bias</a:t>
            </a:r>
            <a:r>
              <a:rPr lang="en-US" dirty="0"/>
              <a:t>.</a:t>
            </a:r>
          </a:p>
          <a:p>
            <a:r>
              <a:rPr lang="en-US" dirty="0"/>
              <a:t>With the linear combination, we apply some function (called the </a:t>
            </a:r>
            <a:r>
              <a:rPr lang="en-US" i="1" dirty="0"/>
              <a:t>activation function</a:t>
            </a:r>
            <a:r>
              <a:rPr lang="en-US" dirty="0"/>
              <a:t>) to achieve our eventual output. Common examples of these functions are:</a:t>
            </a:r>
          </a:p>
          <a:p>
            <a:pPr marL="228600" indent="-228600">
              <a:buFont typeface="+mj-lt"/>
              <a:buAutoNum type="arabicPeriod"/>
            </a:pPr>
            <a:r>
              <a:rPr lang="en-US" dirty="0"/>
              <a:t>Sigmoid Function (A function which ‘squeezes’ all the initial output to be between 0 and 1)</a:t>
            </a:r>
          </a:p>
          <a:p>
            <a:pPr marL="228600" indent="-228600">
              <a:buFont typeface="+mj-lt"/>
              <a:buAutoNum type="arabicPeriod"/>
            </a:pPr>
            <a:r>
              <a:rPr lang="en-US" dirty="0" err="1"/>
              <a:t>tanh</a:t>
            </a:r>
            <a:r>
              <a:rPr lang="en-US" dirty="0"/>
              <a:t> Function (A function which ‘squeezes’ all the initial output to be between -1 and 1)</a:t>
            </a:r>
          </a:p>
          <a:p>
            <a:pPr marL="228600" indent="-228600">
              <a:buFont typeface="+mj-lt"/>
              <a:buAutoNum type="arabicPeriod"/>
            </a:pPr>
            <a:r>
              <a:rPr lang="en-US" dirty="0" err="1"/>
              <a:t>ReLU</a:t>
            </a:r>
            <a:r>
              <a:rPr lang="en-US" dirty="0"/>
              <a:t> Function (If the initial output is negative, then output 0. If not, do nothing to the initial output)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130</a:t>
            </a:fld>
            <a:endParaRPr lang="fr-CH"/>
          </a:p>
        </p:txBody>
      </p:sp>
    </p:spTree>
    <p:extLst>
      <p:ext uri="{BB962C8B-B14F-4D97-AF65-F5344CB8AC3E}">
        <p14:creationId xmlns:p14="http://schemas.microsoft.com/office/powerpoint/2010/main" val="16212048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described a neuron, a “neural network” is simply made out of </a:t>
            </a:r>
            <a:r>
              <a:rPr lang="en-US" i="1" dirty="0"/>
              <a:t>layers </a:t>
            </a:r>
            <a:r>
              <a:rPr lang="en-US" dirty="0"/>
              <a:t>of neurons, connected in a way that the input of one </a:t>
            </a:r>
            <a:r>
              <a:rPr lang="en-US" i="1" dirty="0"/>
              <a:t>layer </a:t>
            </a:r>
            <a:r>
              <a:rPr lang="en-US" dirty="0"/>
              <a:t>of neuron is the output of the previous layer of neurons (after activation):</a:t>
            </a:r>
          </a:p>
          <a:p>
            <a:r>
              <a:rPr lang="en-US" dirty="0"/>
              <a:t>A layer in the neural network consists of one or more neurons. These layers are connected such that the input of one </a:t>
            </a:r>
            <a:r>
              <a:rPr lang="en-US" i="1" dirty="0"/>
              <a:t>layer </a:t>
            </a:r>
            <a:r>
              <a:rPr lang="en-US" dirty="0"/>
              <a:t>of neuron is the output of the previous layer of neurons (after activation).</a:t>
            </a:r>
          </a:p>
          <a:p>
            <a:r>
              <a:rPr lang="en-US" dirty="0"/>
              <a:t>Now, what’s the point of an activation function? The first step of the neuron makes sense, but is the second step really necessary? An activation function provides some non-linearity to the function, which we need to represent complex functions. </a:t>
            </a:r>
          </a:p>
          <a:p>
            <a:pPr marL="0" indent="0">
              <a:buFont typeface="Arial" panose="020B0604020202020204" pitchFamily="34" charset="0"/>
              <a:buNone/>
            </a:pPr>
            <a:endParaRPr lang="fr-CH" dirty="0"/>
          </a:p>
          <a:p>
            <a:pPr marL="0" indent="0">
              <a:buFont typeface="Arial" panose="020B0604020202020204" pitchFamily="34" charset="0"/>
              <a:buNone/>
            </a:pPr>
            <a:r>
              <a:rPr lang="en-US" dirty="0"/>
              <a:t>In neural networks, we have no idea what the neurons</a:t>
            </a:r>
            <a:r>
              <a:rPr lang="en-US" baseline="0" dirty="0"/>
              <a:t> in hidden layers </a:t>
            </a:r>
            <a:r>
              <a:rPr lang="en-US" dirty="0"/>
              <a:t>are doing.</a:t>
            </a:r>
            <a:r>
              <a:rPr lang="en-US" baseline="0" dirty="0"/>
              <a:t> They </a:t>
            </a:r>
            <a:r>
              <a:rPr lang="en-US" dirty="0"/>
              <a:t>figure out by themselves what are the best intermediate features to compute that will lead to an accurate prediction of the final output. That’s why people say neural networks are not explainable — we have no clue what those intermediate representations mean on a human-understandable level.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How many hidden layers should we have? How many neurons should be in each hidden layer? All these settings that correspond to the architecture are called “hyper-parameters”, and we will eventually need to find the best set of “hyper-parameters” too.</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131</a:t>
            </a:fld>
            <a:endParaRPr lang="fr-CH"/>
          </a:p>
        </p:txBody>
      </p:sp>
    </p:spTree>
    <p:extLst>
      <p:ext uri="{BB962C8B-B14F-4D97-AF65-F5344CB8AC3E}">
        <p14:creationId xmlns:p14="http://schemas.microsoft.com/office/powerpoint/2010/main" val="40937190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we use is known as the </a:t>
            </a:r>
            <a:r>
              <a:rPr lang="en-US" i="1" dirty="0"/>
              <a:t>loss function</a:t>
            </a:r>
            <a:r>
              <a:rPr lang="en-US" dirty="0"/>
              <a:t>, which describes how badly the model is performing based on how far off our predictions are from the actual value in our data-set. Our task is to come up with an algorithm to find the best parameters in minimizing this loss function.</a:t>
            </a:r>
          </a:p>
          <a:p>
            <a:r>
              <a:rPr lang="en-US" dirty="0"/>
              <a:t>One common loss function for a </a:t>
            </a:r>
            <a:r>
              <a:rPr lang="en-US" i="1" dirty="0"/>
              <a:t>classification </a:t>
            </a:r>
            <a:r>
              <a:rPr lang="en-US" dirty="0"/>
              <a:t>problem is the </a:t>
            </a:r>
            <a:r>
              <a:rPr lang="en-US" b="1" dirty="0" err="1"/>
              <a:t>softmax</a:t>
            </a:r>
            <a:r>
              <a:rPr lang="en-US" b="1" dirty="0"/>
              <a:t> loss function</a:t>
            </a:r>
            <a:r>
              <a:rPr lang="en-US" b="0" dirty="0"/>
              <a:t>.</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idea behind gradient descent is simple — move the parameters slowly in the direction where the loss will decrease. The direction is given by the gradient of the loss with respect to those parameters. Gradient descent calculates the direction by taking the derivative of the overall loss with respect to the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might often hear the term back-propagation. Back-propagation is merely a way to find the gradients in a neural network. We won’t go through the math here since finding gradients requires an understanding of calculus, but the idea is that a neural network is a really complicated function and taking derivatives the ‘traditional’ method might prove difficult. What the math shows, however, is that the gradient we need in an earlier layer can be expressed as a simpler function of the gradient in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the gradient we needs depend on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should we do then? A good strategy is to start at the very final layer, and work backwards. Suppose there are 5 layers: we find gradient of our final layer, layer 5(which is simple). Then, we find the gradient of layer 4, since we’ve already found the gradient of layer 5. Then, we find the gradient of layer 3, since we’ve found the gradient of layer 4, and so on until we reach layer 1. That’s why it’s called back-propagation: our calculations propagate backwards from layer 5 all the way to layer 1. Back-propagation really just helps us find somewhat simpler representations and formulas to calculate the gradients we need in order for gradient descent.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i="1" dirty="0"/>
              <a:t>Overfitting</a:t>
            </a:r>
            <a:r>
              <a:rPr lang="en-US" dirty="0"/>
              <a:t>: our model has fit so extremely to the training data that it fails to generalize to other examples. Two questions naturally arise:</a:t>
            </a:r>
          </a:p>
          <a:p>
            <a:r>
              <a:rPr lang="en-US" dirty="0"/>
              <a:t>How do I tell if my model is overfitting?</a:t>
            </a:r>
          </a:p>
          <a:p>
            <a:r>
              <a:rPr lang="en-US" dirty="0"/>
              <a:t>What’s the solution for overfitting?</a:t>
            </a:r>
          </a:p>
          <a:p>
            <a:r>
              <a:rPr lang="en-US" dirty="0"/>
              <a:t>Training loss (loss on the training dataset) failed to give us an accurate picture of how well the model generalizes to unseen samples. Thus, we often split our dataset into a training dataset and a validation dataset (often also called a dev set). As the name suggests, we train our model on the training dataset, and we validate the model’s ability to perform on unseen data in the validation set. The sign of overfitting is then a low training loss but a high dev loss.</a:t>
            </a:r>
          </a:p>
          <a:p>
            <a:r>
              <a:rPr lang="en-US" dirty="0"/>
              <a:t>The model we choose is then the model that performs best on the validation set, rather than the training set (due to the overfitting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if we know our model is overfitting, what can we do? Here are a few strategies we can adopt, which we call </a:t>
            </a:r>
            <a:r>
              <a:rPr lang="en-US" i="1" dirty="0"/>
              <a:t>regularization</a:t>
            </a:r>
            <a:r>
              <a:rPr lang="en-US" dirty="0"/>
              <a:t>:</a:t>
            </a:r>
          </a:p>
          <a:p>
            <a:r>
              <a:rPr lang="en-US" b="1" dirty="0"/>
              <a:t>Strategy 1:</a:t>
            </a:r>
            <a:r>
              <a:rPr lang="en-US" i="1" dirty="0"/>
              <a:t> L2 Regularization.</a:t>
            </a:r>
            <a:r>
              <a:rPr lang="en-US" dirty="0"/>
              <a:t> The problem with over-fitted models is that we often have some wild crazy model that works well only for the training examples. If we penalize wild crazy models (by penalizing extremely large parameters), we can reduce over-fitting. How can we introduce this penalty? Simple — add the penalty to the loss function! The penalty is the squared value of the parameters (scaled by some constant number), so the larger the parameters, the higher the loss will be.</a:t>
            </a:r>
          </a:p>
          <a:p>
            <a:r>
              <a:rPr lang="en-US" dirty="0"/>
              <a:t>New loss when we add L2-regularization that penalizes overly large parameters (i.e. wild and crazy models)Remember that the loss function helps us what the ‘best parameters’ are; we are thus effectively saying that the ‘best parameters’ are ones that both minimize the training loss and have small parameters.</a:t>
            </a:r>
          </a:p>
          <a:p>
            <a:r>
              <a:rPr lang="en-US" b="1" dirty="0"/>
              <a:t>Strategy 2: </a:t>
            </a:r>
            <a:r>
              <a:rPr lang="en-US" i="1" dirty="0"/>
              <a:t>Early Stopping</a:t>
            </a:r>
            <a:r>
              <a:rPr lang="en-US" dirty="0"/>
              <a:t>. If we plot the function of training loss over time, we expect it to constantly fall because the parameters will move in a way that reduces training loss. If we plot the function of dev loss over time, however, we see that it takes a U-shape. The intuition is that the dev loss will decrease as the model gets better on the training set (as we expect), but beyond a certain point, the model is fitting so well to the training set that it does not generalize well to the validation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Strategy 3: </a:t>
            </a:r>
            <a:r>
              <a:rPr lang="en-US" i="1" dirty="0"/>
              <a:t>Dropout</a:t>
            </a:r>
            <a:r>
              <a:rPr lang="en-US" dirty="0"/>
              <a:t>. Dropout works as follows: during the training of our model, we randomly cause some of the neurons to be excluded from the neural network (i.e. drop out) at each step with a fixed probability. Since the model won’t know which neurons will be dropped out at each step, it is forced to not overly rely on key neurons, thereby preventing wild and crazy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There are so many ‘neural network templates’ that we can specify. How do we know what is the best ‘neural network template’ to use?</a:t>
            </a:r>
            <a:endParaRPr lang="en-US" dirty="0"/>
          </a:p>
          <a:p>
            <a:r>
              <a:rPr lang="en-US" dirty="0"/>
              <a:t>It is true that there are many different type of neural networks we can specify. We get a different template by simply varying the number of hidden layers, the number of neurons in each hidden layer, the type of activation functions and so on. These are called</a:t>
            </a:r>
            <a:r>
              <a:rPr lang="en-US" i="1" dirty="0"/>
              <a:t> hyper-parameters</a:t>
            </a:r>
            <a:r>
              <a:rPr lang="en-US" dirty="0"/>
              <a:t> because they define the template (whereas the parameters are the numbers inside the template).</a:t>
            </a:r>
          </a:p>
          <a:p>
            <a:r>
              <a:rPr lang="en-US" dirty="0"/>
              <a:t>As mentioned above, we take the model of choice to be the model that performs best on the validation set. We simply need to search for hyper-parameters that perform the best on the validation set. The Machine Learning pipeline looks a little bit like this:</a:t>
            </a:r>
          </a:p>
          <a:p>
            <a:pPr marL="228600" indent="-228600">
              <a:buFont typeface="+mj-lt"/>
              <a:buAutoNum type="arabicPeriod"/>
            </a:pPr>
            <a:r>
              <a:rPr lang="en-US" dirty="0"/>
              <a:t>Specify some hyper-parameters (the template)</a:t>
            </a:r>
          </a:p>
          <a:p>
            <a:pPr marL="228600" indent="-228600">
              <a:buFont typeface="+mj-lt"/>
              <a:buAutoNum type="arabicPeriod"/>
            </a:pPr>
            <a:r>
              <a:rPr lang="en-US" dirty="0"/>
              <a:t>Train on the training dataset (filling in the parameters)</a:t>
            </a:r>
          </a:p>
          <a:p>
            <a:pPr marL="228600" indent="-228600">
              <a:buFont typeface="+mj-lt"/>
              <a:buAutoNum type="arabicPeriod"/>
            </a:pPr>
            <a:r>
              <a:rPr lang="en-US" dirty="0"/>
              <a:t>Record the validation loss</a:t>
            </a:r>
          </a:p>
          <a:p>
            <a:pPr marL="228600" indent="-228600">
              <a:buFont typeface="+mj-lt"/>
              <a:buAutoNum type="arabicPeriod"/>
            </a:pPr>
            <a:r>
              <a:rPr lang="en-US" dirty="0"/>
              <a:t>Repeat Steps 1 to 3 with a different set of hyper-parameters (many times)</a:t>
            </a:r>
          </a:p>
          <a:p>
            <a:pPr marL="228600" indent="-228600">
              <a:buFont typeface="+mj-lt"/>
              <a:buAutoNum type="arabicPeriod"/>
            </a:pPr>
            <a:r>
              <a:rPr lang="en-US" dirty="0"/>
              <a:t>Pick the model with the lowest validation loss as our best model</a:t>
            </a:r>
          </a:p>
          <a:p>
            <a:pPr marL="228600" indent="-228600">
              <a:buFont typeface="+mj-lt"/>
              <a:buAutoNum type="arabicPeriod"/>
            </a:pPr>
            <a:r>
              <a:rPr lang="en-US" dirty="0"/>
              <a:t>Run the chosen model on a separate test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132</a:t>
            </a:fld>
            <a:endParaRPr lang="fr-CH"/>
          </a:p>
        </p:txBody>
      </p:sp>
    </p:spTree>
    <p:extLst>
      <p:ext uri="{BB962C8B-B14F-4D97-AF65-F5344CB8AC3E}">
        <p14:creationId xmlns:p14="http://schemas.microsoft.com/office/powerpoint/2010/main" val="6943683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133</a:t>
            </a:fld>
            <a:endParaRPr lang="fr-CH"/>
          </a:p>
        </p:txBody>
      </p:sp>
    </p:spTree>
    <p:extLst>
      <p:ext uri="{BB962C8B-B14F-4D97-AF65-F5344CB8AC3E}">
        <p14:creationId xmlns:p14="http://schemas.microsoft.com/office/powerpoint/2010/main" val="716099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134</a:t>
            </a:fld>
            <a:endParaRPr lang="fr-CH"/>
          </a:p>
        </p:txBody>
      </p:sp>
    </p:spTree>
    <p:extLst>
      <p:ext uri="{BB962C8B-B14F-4D97-AF65-F5344CB8AC3E}">
        <p14:creationId xmlns:p14="http://schemas.microsoft.com/office/powerpoint/2010/main" val="1296287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135</a:t>
            </a:fld>
            <a:endParaRPr lang="fr-CH"/>
          </a:p>
        </p:txBody>
      </p:sp>
    </p:spTree>
    <p:extLst>
      <p:ext uri="{BB962C8B-B14F-4D97-AF65-F5344CB8AC3E}">
        <p14:creationId xmlns:p14="http://schemas.microsoft.com/office/powerpoint/2010/main" val="4066670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61594">
              <a:lnSpc>
                <a:spcPct val="101699"/>
              </a:lnSpc>
            </a:pPr>
            <a:r>
              <a:rPr lang="en-US" sz="1200" spc="10" dirty="0">
                <a:solidFill>
                  <a:srgbClr val="0070C0"/>
                </a:solidFill>
                <a:latin typeface="Arial"/>
                <a:cs typeface="Arial"/>
              </a:rPr>
              <a:t>Dependent variables (or responses): </a:t>
            </a:r>
            <a:r>
              <a:rPr lang="en-US" sz="1200" spc="10" dirty="0">
                <a:latin typeface="Arial"/>
                <a:cs typeface="Arial"/>
              </a:rPr>
              <a:t>variables we want to describe, to explain, to predict</a:t>
            </a:r>
            <a:endParaRPr lang="en-US" sz="1200" spc="10" dirty="0">
              <a:solidFill>
                <a:srgbClr val="0070C0"/>
              </a:solidFill>
              <a:latin typeface="Arial"/>
              <a:cs typeface="Arial"/>
            </a:endParaRPr>
          </a:p>
          <a:p>
            <a:pPr marL="12700" marR="61594">
              <a:lnSpc>
                <a:spcPct val="101699"/>
              </a:lnSpc>
            </a:pPr>
            <a:r>
              <a:rPr lang="en-US" sz="1200" spc="10" dirty="0">
                <a:solidFill>
                  <a:srgbClr val="0070C0"/>
                </a:solidFill>
                <a:latin typeface="Arial"/>
                <a:cs typeface="Arial"/>
              </a:rPr>
              <a:t>Explanatory variables (or independent variables): </a:t>
            </a:r>
            <a:r>
              <a:rPr lang="en-US" sz="1200" spc="10" dirty="0">
                <a:latin typeface="Arial"/>
                <a:cs typeface="Arial"/>
              </a:rPr>
              <a:t>variables we use to explain, to describe or to predict the dependent variable(s)</a:t>
            </a:r>
          </a:p>
          <a:p>
            <a:pPr marL="12700" marR="61594">
              <a:lnSpc>
                <a:spcPct val="101699"/>
              </a:lnSpc>
            </a:pPr>
            <a:r>
              <a:rPr lang="en-US" sz="1200" spc="10" dirty="0">
                <a:latin typeface="Arial"/>
                <a:cs typeface="Arial"/>
              </a:rPr>
              <a:t>Both variables may be single or multiple, quantitative or qualitative</a:t>
            </a:r>
          </a:p>
          <a:p>
            <a:pPr marL="0" indent="0">
              <a:buFont typeface="Arial" panose="020B0604020202020204" pitchFamily="34" charset="0"/>
              <a:buNone/>
            </a:pPr>
            <a:endParaRPr lang="fr-CH" dirty="0"/>
          </a:p>
          <a:p>
            <a:r>
              <a:rPr lang="en-US" dirty="0"/>
              <a:t>Linear regression has many practical uses. Most applications fall into one of the following two broad categories: </a:t>
            </a:r>
          </a:p>
          <a:p>
            <a:pPr marL="171450" indent="-171450">
              <a:buFont typeface="Arial" panose="020B0604020202020204" pitchFamily="34" charset="0"/>
              <a:buChar char="•"/>
            </a:pPr>
            <a:r>
              <a:rPr lang="en-US" dirty="0"/>
              <a:t>If the goal is to explain variation in the response variable that can be attributed to variation in the explanatory variables, linear regression analysis can be applied to quantify the strength of the relationship between the response and the explanatory variables, and in particular to determine whether some explanatory variables may have no linear relationship with the response at all, or to identify which subsets of explanatory variables may contain redundant information about the response.</a:t>
            </a:r>
          </a:p>
          <a:p>
            <a:pPr marL="171450" indent="-171450">
              <a:buFont typeface="Arial" panose="020B0604020202020204" pitchFamily="34" charset="0"/>
              <a:buChar char="•"/>
            </a:pPr>
            <a:r>
              <a:rPr lang="en-US" dirty="0"/>
              <a:t>If the goal is prediction, forecasting, or error reduction,</a:t>
            </a:r>
            <a:r>
              <a:rPr lang="en-US" baseline="0" dirty="0"/>
              <a:t> </a:t>
            </a:r>
            <a:r>
              <a:rPr lang="en-US" dirty="0"/>
              <a:t>linear regression can be used to fit a predictive model to an observed </a:t>
            </a:r>
            <a:r>
              <a:rPr lang="en-US" dirty="0">
                <a:hlinkClick r:id="rId3" tooltip="Data set"/>
              </a:rPr>
              <a:t>data set</a:t>
            </a:r>
            <a:r>
              <a:rPr lang="en-US" dirty="0"/>
              <a:t> of values of the response and explanatory variables. After developing such a model, if additional values of the explanatory variables are collected without an accompanying response value, the fitted model can be used to make a prediction of the response.</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136</a:t>
            </a:fld>
            <a:endParaRPr lang="fr-CH"/>
          </a:p>
        </p:txBody>
      </p:sp>
    </p:spTree>
    <p:extLst>
      <p:ext uri="{BB962C8B-B14F-4D97-AF65-F5344CB8AC3E}">
        <p14:creationId xmlns:p14="http://schemas.microsoft.com/office/powerpoint/2010/main" val="18223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13.06.22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20890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13.06.22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335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13.06.22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658155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000" y="6374642"/>
            <a:ext cx="1061000" cy="384155"/>
          </a:xfrm>
          <a:prstGeom prst="rect">
            <a:avLst/>
          </a:prstGeom>
        </p:spPr>
      </p:pic>
      <p:sp>
        <p:nvSpPr>
          <p:cNvPr id="6" name="Rectangle 5"/>
          <p:cNvSpPr/>
          <p:nvPr userDrawn="1"/>
        </p:nvSpPr>
        <p:spPr>
          <a:xfrm>
            <a:off x="10001277" y="6453337"/>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57050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6336000" y="1656000"/>
            <a:ext cx="4800000" cy="2052000"/>
          </a:xfrm>
          <a:solidFill>
            <a:schemeClr val="accent4"/>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1056000" y="4104000"/>
            <a:ext cx="4800000" cy="2052000"/>
          </a:xfrm>
          <a:solidFill>
            <a:schemeClr val="accent6"/>
          </a:solidFill>
          <a:ln>
            <a:solidFill>
              <a:schemeClr val="accent5"/>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6336000" y="4104000"/>
            <a:ext cx="48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1056000" y="1656000"/>
            <a:ext cx="48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672000" y="404665"/>
            <a:ext cx="10800000" cy="480251"/>
          </a:xfrm>
        </p:spPr>
        <p:txBody>
          <a:bodyPr/>
          <a:lstStyle>
            <a:lvl1pPr>
              <a:defRPr>
                <a:solidFill>
                  <a:schemeClr val="tx1"/>
                </a:solidFill>
                <a:latin typeface="Trebuchet MS" panose="020B0703020202090204" pitchFamily="34" charset="0"/>
              </a:defRPr>
            </a:lvl1pPr>
          </a:lstStyle>
          <a:p>
            <a:r>
              <a:rPr lang="en-GB" noProof="0" dirty="0"/>
              <a:t>Title</a:t>
            </a:r>
          </a:p>
        </p:txBody>
      </p:sp>
    </p:spTree>
    <p:extLst>
      <p:ext uri="{BB962C8B-B14F-4D97-AF65-F5344CB8AC3E}">
        <p14:creationId xmlns:p14="http://schemas.microsoft.com/office/powerpoint/2010/main" val="234379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13.06.22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4076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C79686-ADE0-4FA3-A8A4-9E6720073DBF}" type="datetimeFigureOut">
              <a:rPr lang="fr-CH" smtClean="0"/>
              <a:t>13.06.22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57163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Date Placeholder 4"/>
          <p:cNvSpPr>
            <a:spLocks noGrp="1"/>
          </p:cNvSpPr>
          <p:nvPr>
            <p:ph type="dt" sz="half" idx="10"/>
          </p:nvPr>
        </p:nvSpPr>
        <p:spPr/>
        <p:txBody>
          <a:bodyPr/>
          <a:lstStyle/>
          <a:p>
            <a:fld id="{75C79686-ADE0-4FA3-A8A4-9E6720073DBF}" type="datetimeFigureOut">
              <a:rPr lang="fr-CH" smtClean="0"/>
              <a:t>13.06.22</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55711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Date Placeholder 6"/>
          <p:cNvSpPr>
            <a:spLocks noGrp="1"/>
          </p:cNvSpPr>
          <p:nvPr>
            <p:ph type="dt" sz="half" idx="10"/>
          </p:nvPr>
        </p:nvSpPr>
        <p:spPr/>
        <p:txBody>
          <a:bodyPr/>
          <a:lstStyle/>
          <a:p>
            <a:fld id="{75C79686-ADE0-4FA3-A8A4-9E6720073DBF}" type="datetimeFigureOut">
              <a:rPr lang="fr-CH" smtClean="0"/>
              <a:t>13.06.22</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7432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Date Placeholder 2"/>
          <p:cNvSpPr>
            <a:spLocks noGrp="1"/>
          </p:cNvSpPr>
          <p:nvPr>
            <p:ph type="dt" sz="half" idx="10"/>
          </p:nvPr>
        </p:nvSpPr>
        <p:spPr/>
        <p:txBody>
          <a:bodyPr/>
          <a:lstStyle/>
          <a:p>
            <a:fld id="{75C79686-ADE0-4FA3-A8A4-9E6720073DBF}" type="datetimeFigureOut">
              <a:rPr lang="fr-CH" smtClean="0"/>
              <a:t>13.06.22</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01758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79686-ADE0-4FA3-A8A4-9E6720073DBF}" type="datetimeFigureOut">
              <a:rPr lang="fr-CH" smtClean="0"/>
              <a:t>13.06.22</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04309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13.06.22</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62492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13.06.22</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56130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9686-ADE0-4FA3-A8A4-9E6720073DBF}" type="datetimeFigureOut">
              <a:rPr lang="fr-CH" smtClean="0"/>
              <a:t>13.06.22</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06BF5-EFBF-43B1-93C3-C7F1A9E63622}" type="slidenum">
              <a:rPr lang="fr-CH" smtClean="0"/>
              <a:t>‹#›</a:t>
            </a:fld>
            <a:endParaRPr lang="fr-CH"/>
          </a:p>
        </p:txBody>
      </p:sp>
    </p:spTree>
    <p:extLst>
      <p:ext uri="{BB962C8B-B14F-4D97-AF65-F5344CB8AC3E}">
        <p14:creationId xmlns:p14="http://schemas.microsoft.com/office/powerpoint/2010/main" val="744609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hyperlink" Target="https://www.biorxiv.org/content/10.1101/2021.09.19.460980v1" TargetMode="External"/><Relationship Id="rId4" Type="http://schemas.openxmlformats.org/officeDocument/2006/relationships/image" Target="../media/image111.png"/></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6.xml"/><Relationship Id="rId5" Type="http://schemas.openxmlformats.org/officeDocument/2006/relationships/hyperlink" Target="https://doi.org/10.1023/B:STCO.0000035301.49549.88" TargetMode="External"/><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scikit-learn.org/stable/modules/multiclass.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5.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2.png"/><Relationship Id="rId4" Type="http://schemas.openxmlformats.org/officeDocument/2006/relationships/image" Target="../media/image131.png"/></Relationships>
</file>

<file path=ppt/slides/_rels/slide10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6.png"/><Relationship Id="rId7" Type="http://schemas.openxmlformats.org/officeDocument/2006/relationships/oleObject" Target="../embeddings/oleObject6.bin"/><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7.wmf"/><Relationship Id="rId4" Type="http://schemas.openxmlformats.org/officeDocument/2006/relationships/oleObject" Target="../embeddings/oleObject5.bin"/><Relationship Id="rId9"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890.png"/></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6.png"/></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javatpoint.com/machine-learning-life-cycle" TargetMode="Externa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bin"/><Relationship Id="rId7" Type="http://schemas.openxmlformats.org/officeDocument/2006/relationships/image" Target="../media/image21.wmf"/><Relationship Id="rId2" Type="http://schemas.openxmlformats.org/officeDocument/2006/relationships/hyperlink" Target="https://academic.oup.com/bioinformatics/article/18/suppl_1/S96/231881" TargetMode="External"/><Relationship Id="rId1" Type="http://schemas.openxmlformats.org/officeDocument/2006/relationships/slideLayout" Target="../slideLayouts/slideLayout2.xml"/><Relationship Id="rId6" Type="http://schemas.openxmlformats.org/officeDocument/2006/relationships/oleObject" Target="../embeddings/oleObject1.bin"/><Relationship Id="rId11" Type="http://schemas.openxmlformats.org/officeDocument/2006/relationships/image" Target="../media/image6.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42.png"/><Relationship Id="rId9" Type="http://schemas.openxmlformats.org/officeDocument/2006/relationships/image" Target="../media/image22.wmf"/></Relationships>
</file>

<file path=ppt/slides/_rels/slide2.xml.rels><?xml version="1.0" encoding="UTF-8" standalone="yes"?>
<Relationships xmlns="http://schemas.openxmlformats.org/package/2006/relationships"><Relationship Id="rId3" Type="http://schemas.openxmlformats.org/officeDocument/2006/relationships/hyperlink" Target="https://elixir-europe.org/events/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academic.oup.com/bioinformatics/article/17/6/520/272365?login=true" TargetMode="External"/><Relationship Id="rId2" Type="http://schemas.openxmlformats.org/officeDocument/2006/relationships/hyperlink" Target="https://www.sciencedirect.com/science/article/pii/S0895435606001971?casa_token=44gdBH70N5gAAAAA:Q4s2clgDR_C0FFwP0Nw-BsrTlGEPuKjYdoeHTJEswDDeDhHsSaK4bdCkfBUASuBDhbPtmFKD"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scikit-learn.org/stable/modules/classes.html#module-sklearn.feature_select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24.png"/><Relationship Id="rId7" Type="http://schemas.openxmlformats.org/officeDocument/2006/relationships/image" Target="../media/image12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4.png"/><Relationship Id="rId4" Type="http://schemas.openxmlformats.org/officeDocument/2006/relationships/image" Target="../media/image1010.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6.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hyperlink" Target="https://www.sciencedirect.com/science/article/abs/pii/S0893608000000265?via%3Dihub" TargetMode="Externa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0.png"/><Relationship Id="rId7" Type="http://schemas.openxmlformats.org/officeDocument/2006/relationships/hyperlink" Target="https://www.jmlr.org/papers/v9/vandermaaten08a.html" TargetMode="External"/><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24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scikit-learn.org/stable/auto_examples/manifold/plot_t_sne_perplexity.html" TargetMode="Externa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nature.com/articles/s41467-019-13056-x" TargetMode="Externa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80.png"/><Relationship Id="rId7" Type="http://schemas.openxmlformats.org/officeDocument/2006/relationships/hyperlink" Target="https://arxiv.org/abs/1802.03426" TargetMode="External"/><Relationship Id="rId2" Type="http://schemas.openxmlformats.org/officeDocument/2006/relationships/image" Target="../media/image270.png"/><Relationship Id="rId1" Type="http://schemas.openxmlformats.org/officeDocument/2006/relationships/slideLayout" Target="../slideLayouts/slideLayout6.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hyperlink" Target="https://github.com/NikolayOskolkov/HowUMAPWorks/blob/master/HowUMAPWorks.ipyn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K-means_clustering#/media/File:K-means_convergence.gif" TargetMode="External"/><Relationship Id="rId2" Type="http://schemas.openxmlformats.org/officeDocument/2006/relationships/image" Target="../media/image320.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doi.org/10.1093/comjnl/41.8.578" TargetMode="External"/><Relationship Id="rId4" Type="http://schemas.openxmlformats.org/officeDocument/2006/relationships/image" Target="../media/image400.png"/></Relationships>
</file>

<file path=ppt/slides/_rels/slide5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Hierarchical_clustering" TargetMode="External"/><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citeseerx.ist.psu.edu/viewdoc/summary?doi=10.1.1.121.9220"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sphx-glr-auto-examples-cluster-plot-cluster-comparison-py" TargetMode="External"/><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0.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6.png"/><Relationship Id="rId7" Type="http://schemas.openxmlformats.org/officeDocument/2006/relationships/image" Target="../media/image47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scikit-learn.org/stable/auto_examples/classification/plot_classifier_comparison.html#sphx-glr-auto-examples-classification-plot-classifier-comparison-py"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GridSearchCV.html" TargetMode="External"/><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Bias%E2%80%93variance_tradeoff" TargetMode="External"/><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83.jpeg"/><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en.wikipedia.org/wiki/K-nearest_neighbors_algorith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8.png"/><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2.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png"/><Relationship Id="rId7" Type="http://schemas.openxmlformats.org/officeDocument/2006/relationships/image" Target="../media/image100.w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99.png"/><Relationship Id="rId10" Type="http://schemas.openxmlformats.org/officeDocument/2006/relationships/image" Target="../media/image103.png"/><Relationship Id="rId4" Type="http://schemas.openxmlformats.org/officeDocument/2006/relationships/image" Target="../media/image6.png"/><Relationship Id="rId9" Type="http://schemas.openxmlformats.org/officeDocument/2006/relationships/image" Target="../media/image102.png"/></Relationships>
</file>

<file path=ppt/slides/_rels/slide9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5.png"/><Relationship Id="rId7" Type="http://schemas.openxmlformats.org/officeDocument/2006/relationships/hyperlink" Target="https://en.wikipedia.org/wiki/Support-vector_machine"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05.png"/><Relationship Id="rId7" Type="http://schemas.openxmlformats.org/officeDocument/2006/relationships/image" Target="../media/image12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6.png"/><Relationship Id="rId4" Type="http://schemas.openxmlformats.org/officeDocument/2006/relationships/image" Target="../media/image124.png"/><Relationship Id="rId9" Type="http://schemas.openxmlformats.org/officeDocument/2006/relationships/image" Target="../media/image129.png"/></Relationships>
</file>

<file path=ppt/slides/_rels/slide95.xml.rels><?xml version="1.0" encoding="UTF-8" standalone="yes"?>
<Relationships xmlns="http://schemas.openxmlformats.org/package/2006/relationships"><Relationship Id="rId3" Type="http://schemas.openxmlformats.org/officeDocument/2006/relationships/hyperlink" Target="AnnualWorlaghopofComputationalLearningTheory"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6.png"/><Relationship Id="rId4" Type="http://schemas.openxmlformats.org/officeDocument/2006/relationships/image" Target="../media/image130.png"/></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07.wmf"/><Relationship Id="rId4" Type="http://schemas.openxmlformats.org/officeDocument/2006/relationships/oleObject" Target="../embeddings/oleObject4.bin"/></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hyperlink" Target="https://scikit-learn.org/stable/auto_examples/svm/plot_rbf_parameters.html#sphx-glr-auto-examples-svm-plot-rbf-parameters-py" TargetMode="External"/><Relationship Id="rId4" Type="http://schemas.openxmlformats.org/officeDocument/2006/relationships/image" Target="../media/image110.png"/></Relationships>
</file>

<file path=ppt/slides/_rels/slide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8" name="Titre 2">
            <a:extLst>
              <a:ext uri="{FF2B5EF4-FFF2-40B4-BE49-F238E27FC236}">
                <a16:creationId xmlns:a16="http://schemas.microsoft.com/office/drawing/2014/main" id="{CB0F85C7-5A72-8246-BEF9-2B49B18E2872}"/>
              </a:ext>
            </a:extLst>
          </p:cNvPr>
          <p:cNvSpPr>
            <a:spLocks noGrp="1"/>
          </p:cNvSpPr>
          <p:nvPr>
            <p:ph type="ctrTitle"/>
          </p:nvPr>
        </p:nvSpPr>
        <p:spPr bwMode="auto">
          <a:xfrm>
            <a:off x="2028000" y="4129200"/>
            <a:ext cx="8100000" cy="468000"/>
          </a:xfrm>
        </p:spPr>
        <p:txBody>
          <a:bodyPr>
            <a:normAutofit fontScale="90000"/>
          </a:bodyPr>
          <a:lstStyle/>
          <a:p>
            <a:pPr>
              <a:defRPr/>
            </a:pPr>
            <a:r>
              <a:rPr lang="en-GB" sz="3600" dirty="0">
                <a:solidFill>
                  <a:schemeClr val="bg2">
                    <a:lumMod val="50000"/>
                  </a:schemeClr>
                </a:solidFill>
                <a:latin typeface="+mn-lt"/>
              </a:rPr>
              <a:t>SIB Swiss Institute of Bioinformatics</a:t>
            </a:r>
          </a:p>
        </p:txBody>
      </p:sp>
      <p:sp>
        <p:nvSpPr>
          <p:cNvPr id="13" name="Sous-titre 3">
            <a:extLst>
              <a:ext uri="{FF2B5EF4-FFF2-40B4-BE49-F238E27FC236}">
                <a16:creationId xmlns:a16="http://schemas.microsoft.com/office/drawing/2014/main" id="{3BC8098E-32F6-E747-B417-AA3F60991D65}"/>
              </a:ext>
            </a:extLst>
          </p:cNvPr>
          <p:cNvSpPr>
            <a:spLocks noGrp="1"/>
          </p:cNvSpPr>
          <p:nvPr>
            <p:ph type="subTitle" idx="1"/>
          </p:nvPr>
        </p:nvSpPr>
        <p:spPr bwMode="auto">
          <a:xfrm>
            <a:off x="2008348" y="4616173"/>
            <a:ext cx="9442123" cy="785818"/>
          </a:xfrm>
        </p:spPr>
        <p:txBody>
          <a:bodyPr>
            <a:normAutofit/>
          </a:bodyPr>
          <a:lstStyle/>
          <a:p>
            <a:pPr>
              <a:defRPr/>
            </a:pPr>
            <a:r>
              <a:rPr lang="en-US" sz="2400" dirty="0">
                <a:solidFill>
                  <a:schemeClr val="tx1"/>
                </a:solidFill>
                <a:latin typeface="+mn-lt"/>
              </a:rPr>
              <a:t>Introduction to Machine Learning with Python</a:t>
            </a:r>
            <a:r>
              <a:rPr lang="en-GB" sz="2400" dirty="0">
                <a:solidFill>
                  <a:schemeClr val="tx1"/>
                </a:solidFill>
                <a:latin typeface="+mn-lt"/>
              </a:rPr>
              <a:t>, 16 - 17 June 2022</a:t>
            </a:r>
          </a:p>
        </p:txBody>
      </p:sp>
      <p:sp>
        <p:nvSpPr>
          <p:cNvPr id="14" name="Text Placeholder 4">
            <a:extLst>
              <a:ext uri="{FF2B5EF4-FFF2-40B4-BE49-F238E27FC236}">
                <a16:creationId xmlns:a16="http://schemas.microsoft.com/office/drawing/2014/main" id="{3B8B1B1F-C6E7-7E4C-8278-6074680C61F2}"/>
              </a:ext>
            </a:extLst>
          </p:cNvPr>
          <p:cNvSpPr>
            <a:spLocks/>
          </p:cNvSpPr>
          <p:nvPr/>
        </p:nvSpPr>
        <p:spPr bwMode="auto">
          <a:xfrm>
            <a:off x="1947314" y="5213010"/>
            <a:ext cx="8222070" cy="505878"/>
          </a:xfrm>
          <a:prstGeom prst="rect">
            <a:avLst/>
          </a:prstGeom>
        </p:spPr>
        <p:txBody>
          <a:bodyPr/>
          <a:lstStyle>
            <a:lvl1pPr marL="0" indent="0" algn="l" defTabSz="843955">
              <a:spcBef>
                <a:spcPts val="1108"/>
              </a:spcBef>
              <a:buFont typeface="Arial"/>
              <a:buNone/>
              <a:defRPr sz="2200">
                <a:solidFill>
                  <a:schemeClr val="tx1"/>
                </a:solidFill>
                <a:latin typeface="Trebuchet MS"/>
                <a:ea typeface="+mn-ea"/>
                <a:cs typeface="Arial"/>
              </a:defRPr>
            </a:lvl1pPr>
            <a:lvl2pPr marL="332265" indent="-332265" algn="l" defTabSz="843955">
              <a:spcBef>
                <a:spcPts val="2215"/>
              </a:spcBef>
              <a:buSzPct val="110000"/>
              <a:buFontTx/>
              <a:buChar char="*"/>
              <a:defRPr sz="2200" b="1">
                <a:solidFill>
                  <a:schemeClr val="tx1"/>
                </a:solidFill>
                <a:latin typeface="Trebuchet MS"/>
                <a:ea typeface="+mn-ea"/>
                <a:cs typeface="Arial"/>
              </a:defRPr>
            </a:lvl2pPr>
            <a:lvl3pPr marL="332265" indent="0" algn="l" defTabSz="843955">
              <a:spcBef>
                <a:spcPts val="0"/>
              </a:spcBef>
              <a:buFontTx/>
              <a:buNone/>
              <a:defRPr lang="fr-FR" sz="2200">
                <a:solidFill>
                  <a:schemeClr val="tx1"/>
                </a:solidFill>
                <a:latin typeface="Trebuchet MS"/>
                <a:ea typeface="+mn-ea"/>
                <a:cs typeface="Arial"/>
              </a:defRPr>
            </a:lvl3pPr>
            <a:lvl4pPr marL="332265" indent="0" algn="l" defTabSz="843955">
              <a:spcBef>
                <a:spcPts val="0"/>
              </a:spcBef>
              <a:buFontTx/>
              <a:buNone/>
              <a:defRPr sz="2200" b="0">
                <a:solidFill>
                  <a:schemeClr val="tx1"/>
                </a:solidFill>
                <a:latin typeface="Arial"/>
                <a:ea typeface="+mn-ea"/>
                <a:cs typeface="Arial"/>
              </a:defRPr>
            </a:lvl4pPr>
            <a:lvl5pPr marL="332265" indent="0" algn="l" defTabSz="843955">
              <a:spcBef>
                <a:spcPts val="0"/>
              </a:spcBef>
              <a:buFont typeface="Arial"/>
              <a:buNone/>
              <a:defRPr sz="2200">
                <a:solidFill>
                  <a:schemeClr val="tx1"/>
                </a:solidFill>
                <a:latin typeface="Arial"/>
                <a:ea typeface="+mn-ea"/>
                <a:cs typeface="Arial"/>
              </a:defRPr>
            </a:lvl5pPr>
            <a:lvl6pPr marL="332265" indent="0" algn="l" defTabSz="843955">
              <a:spcBef>
                <a:spcPts val="0"/>
              </a:spcBef>
              <a:buFont typeface="Arial"/>
              <a:buNone/>
              <a:defRPr sz="2200">
                <a:solidFill>
                  <a:schemeClr val="tx1"/>
                </a:solidFill>
                <a:latin typeface="+mn-lt"/>
                <a:ea typeface="+mn-ea"/>
                <a:cs typeface="+mn-cs"/>
              </a:defRPr>
            </a:lvl6pPr>
            <a:lvl7pPr marL="2742856" indent="-210988" algn="l" defTabSz="843955">
              <a:spcBef>
                <a:spcPts val="0"/>
              </a:spcBef>
              <a:buFont typeface="Arial"/>
              <a:buChar char="•"/>
              <a:defRPr sz="1850">
                <a:solidFill>
                  <a:schemeClr val="tx1"/>
                </a:solidFill>
                <a:latin typeface="+mn-lt"/>
                <a:ea typeface="+mn-ea"/>
                <a:cs typeface="+mn-cs"/>
              </a:defRPr>
            </a:lvl7pPr>
            <a:lvl8pPr marL="3164833" indent="-210988" algn="l" defTabSz="843955">
              <a:spcBef>
                <a:spcPts val="0"/>
              </a:spcBef>
              <a:buFont typeface="Arial"/>
              <a:buChar char="•"/>
              <a:defRPr sz="1850">
                <a:solidFill>
                  <a:schemeClr val="tx1"/>
                </a:solidFill>
                <a:latin typeface="+mn-lt"/>
                <a:ea typeface="+mn-ea"/>
                <a:cs typeface="+mn-cs"/>
              </a:defRPr>
            </a:lvl8pPr>
            <a:lvl9pPr marL="3586810" indent="-210988" algn="l" defTabSz="843955">
              <a:spcBef>
                <a:spcPts val="0"/>
              </a:spcBef>
              <a:buFont typeface="Arial"/>
              <a:buChar char="•"/>
              <a:defRPr sz="1850">
                <a:solidFill>
                  <a:schemeClr val="tx1"/>
                </a:solidFill>
                <a:latin typeface="+mn-lt"/>
                <a:ea typeface="+mn-ea"/>
                <a:cs typeface="+mn-cs"/>
              </a:defRPr>
            </a:lvl9pPr>
          </a:lstStyle>
          <a:p>
            <a:pPr>
              <a:defRPr/>
            </a:pPr>
            <a:r>
              <a:rPr lang="en-US" i="1" dirty="0" err="1">
                <a:solidFill>
                  <a:schemeClr val="bg2">
                    <a:lumMod val="50000"/>
                  </a:schemeClr>
                </a:solidFill>
                <a:latin typeface="+mn-lt"/>
              </a:rPr>
              <a:t>Wandrille</a:t>
            </a:r>
            <a:r>
              <a:rPr lang="en-US" i="1" dirty="0">
                <a:solidFill>
                  <a:schemeClr val="bg2">
                    <a:lumMod val="50000"/>
                  </a:schemeClr>
                </a:solidFill>
                <a:latin typeface="+mn-lt"/>
              </a:rPr>
              <a:t> </a:t>
            </a:r>
            <a:r>
              <a:rPr lang="en-US" i="1" dirty="0" err="1">
                <a:solidFill>
                  <a:schemeClr val="bg2">
                    <a:lumMod val="50000"/>
                  </a:schemeClr>
                </a:solidFill>
                <a:latin typeface="+mn-lt"/>
              </a:rPr>
              <a:t>Duchemin</a:t>
            </a:r>
            <a:r>
              <a:rPr lang="en-US" i="1" dirty="0">
                <a:solidFill>
                  <a:schemeClr val="bg2">
                    <a:lumMod val="50000"/>
                  </a:schemeClr>
                </a:solidFill>
                <a:latin typeface="+mn-lt"/>
              </a:rPr>
              <a:t> and Markus Müller</a:t>
            </a:r>
          </a:p>
        </p:txBody>
      </p:sp>
    </p:spTree>
    <p:extLst>
      <p:ext uri="{BB962C8B-B14F-4D97-AF65-F5344CB8AC3E}">
        <p14:creationId xmlns:p14="http://schemas.microsoft.com/office/powerpoint/2010/main" val="179253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a:t>Machine </a:t>
            </a:r>
            <a:r>
              <a:rPr lang="fr-CH" dirty="0" err="1"/>
              <a:t>learning</a:t>
            </a:r>
            <a:endParaRPr lang="fr-CH" dirty="0"/>
          </a:p>
          <a:p>
            <a:pPr lvl="1">
              <a:buFont typeface="Courier New" panose="02070309020205020404" pitchFamily="49" charset="0"/>
              <a:buChar char="o"/>
            </a:pPr>
            <a:r>
              <a:rPr lang="en-US" sz="2000" dirty="0"/>
              <a:t>application (or subset) of AI that allows machines to learn from data using general purpose algorithms</a:t>
            </a:r>
          </a:p>
          <a:p>
            <a:pPr lvl="1">
              <a:buFont typeface="Courier New" panose="02070309020205020404" pitchFamily="49" charset="0"/>
              <a:buChar char="o"/>
            </a:pPr>
            <a:r>
              <a:rPr lang="en-US" sz="2000" dirty="0"/>
              <a:t>variety of algorithms to iteratively learn, describe and improve data in order to predict better outcomes</a:t>
            </a:r>
          </a:p>
          <a:p>
            <a:pPr lvl="1">
              <a:buFont typeface="Courier New" panose="02070309020205020404" pitchFamily="49" charset="0"/>
              <a:buChar char="o"/>
            </a:pPr>
            <a:r>
              <a:rPr lang="en-US" sz="2000" dirty="0"/>
              <a:t>extensive use of statistical techniques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spTree>
    <p:extLst>
      <p:ext uri="{BB962C8B-B14F-4D97-AF65-F5344CB8AC3E}">
        <p14:creationId xmlns:p14="http://schemas.microsoft.com/office/powerpoint/2010/main" val="25418071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492C16-07A4-A87B-024A-D36E3B5C519C}"/>
              </a:ext>
            </a:extLst>
          </p:cNvPr>
          <p:cNvSpPr>
            <a:spLocks noGrp="1"/>
          </p:cNvSpPr>
          <p:nvPr>
            <p:ph type="title"/>
          </p:nvPr>
        </p:nvSpPr>
        <p:spPr>
          <a:xfrm>
            <a:off x="165253" y="154692"/>
            <a:ext cx="10515600" cy="1325563"/>
          </a:xfrm>
        </p:spPr>
        <p:txBody>
          <a:bodyPr/>
          <a:lstStyle/>
          <a:p>
            <a:r>
              <a:rPr lang="en-CH" dirty="0"/>
              <a:t>String Kernels (not included in sklearn.svm)</a:t>
            </a:r>
          </a:p>
        </p:txBody>
      </p:sp>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a:xfrm>
            <a:off x="4038600" y="6490152"/>
            <a:ext cx="4114800" cy="365125"/>
          </a:xfrm>
        </p:spPr>
        <p:txBody>
          <a:bodyPr/>
          <a:lstStyle/>
          <a:p>
            <a:r>
              <a:rPr lang="fr-CH" dirty="0"/>
              <a:t>Markus Müller, SIB </a:t>
            </a:r>
            <a:r>
              <a:rPr lang="fr-CH" dirty="0" err="1"/>
              <a:t>Swiss</a:t>
            </a:r>
            <a:r>
              <a:rPr lang="fr-CH" dirty="0"/>
              <a:t> Institute of </a:t>
            </a:r>
            <a:r>
              <a:rPr lang="fr-CH" dirty="0" err="1"/>
              <a:t>Bioinformatics</a:t>
            </a:r>
            <a:endParaRPr lang="fr-CH" dirty="0"/>
          </a:p>
          <a:p>
            <a:r>
              <a:rPr lang="fr-CH" dirty="0"/>
              <a:t>
</a:t>
            </a:r>
          </a:p>
        </p:txBody>
      </p:sp>
      <p:pic>
        <p:nvPicPr>
          <p:cNvPr id="14" name="Picture 13">
            <a:extLst>
              <a:ext uri="{FF2B5EF4-FFF2-40B4-BE49-F238E27FC236}">
                <a16:creationId xmlns:a16="http://schemas.microsoft.com/office/drawing/2014/main" id="{10110AC2-C7E3-F44B-B495-081DDA6C2690}"/>
              </a:ext>
            </a:extLst>
          </p:cNvPr>
          <p:cNvPicPr>
            <a:picLocks noChangeAspect="1"/>
          </p:cNvPicPr>
          <p:nvPr/>
        </p:nvPicPr>
        <p:blipFill>
          <a:blip r:embed="rId3"/>
          <a:stretch>
            <a:fillRect/>
          </a:stretch>
        </p:blipFill>
        <p:spPr>
          <a:xfrm>
            <a:off x="10231831" y="170159"/>
            <a:ext cx="1794916" cy="1000967"/>
          </a:xfrm>
          <a:prstGeom prst="rect">
            <a:avLst/>
          </a:prstGeom>
        </p:spPr>
      </p:pic>
      <p:pic>
        <p:nvPicPr>
          <p:cNvPr id="7" name="Picture 6">
            <a:extLst>
              <a:ext uri="{FF2B5EF4-FFF2-40B4-BE49-F238E27FC236}">
                <a16:creationId xmlns:a16="http://schemas.microsoft.com/office/drawing/2014/main" id="{0884AEDA-10C0-DBCB-5282-5F30B05D260A}"/>
              </a:ext>
            </a:extLst>
          </p:cNvPr>
          <p:cNvPicPr>
            <a:picLocks noChangeAspect="1"/>
          </p:cNvPicPr>
          <p:nvPr/>
        </p:nvPicPr>
        <p:blipFill>
          <a:blip r:embed="rId4"/>
          <a:stretch>
            <a:fillRect/>
          </a:stretch>
        </p:blipFill>
        <p:spPr>
          <a:xfrm>
            <a:off x="1342418" y="1806274"/>
            <a:ext cx="8889413" cy="4541331"/>
          </a:xfrm>
          <a:prstGeom prst="rect">
            <a:avLst/>
          </a:prstGeom>
        </p:spPr>
      </p:pic>
      <p:sp>
        <p:nvSpPr>
          <p:cNvPr id="9" name="TextBox 8">
            <a:extLst>
              <a:ext uri="{FF2B5EF4-FFF2-40B4-BE49-F238E27FC236}">
                <a16:creationId xmlns:a16="http://schemas.microsoft.com/office/drawing/2014/main" id="{84C92100-FE47-B9CD-1DEA-4A052DD66FC3}"/>
              </a:ext>
            </a:extLst>
          </p:cNvPr>
          <p:cNvSpPr txBox="1"/>
          <p:nvPr/>
        </p:nvSpPr>
        <p:spPr>
          <a:xfrm>
            <a:off x="2833078" y="1479061"/>
            <a:ext cx="5908092" cy="369332"/>
          </a:xfrm>
          <a:prstGeom prst="rect">
            <a:avLst/>
          </a:prstGeom>
          <a:noFill/>
        </p:spPr>
        <p:txBody>
          <a:bodyPr wrap="none" rtlCol="0">
            <a:spAutoFit/>
          </a:bodyPr>
          <a:lstStyle/>
          <a:p>
            <a:r>
              <a:rPr lang="en-CH" dirty="0"/>
              <a:t>Example of string kernel from </a:t>
            </a:r>
            <a:r>
              <a:rPr lang="en-GB" dirty="0" err="1">
                <a:hlinkClick r:id="rId5"/>
              </a:rPr>
              <a:t>Hilmarsson</a:t>
            </a:r>
            <a:r>
              <a:rPr lang="en-GB" dirty="0">
                <a:hlinkClick r:id="rId5"/>
              </a:rPr>
              <a:t> et al. </a:t>
            </a:r>
            <a:r>
              <a:rPr lang="en-GB" dirty="0" err="1">
                <a:hlinkClick r:id="rId5"/>
              </a:rPr>
              <a:t>BioRxiv</a:t>
            </a:r>
            <a:r>
              <a:rPr lang="en-GB" dirty="0">
                <a:hlinkClick r:id="rId5"/>
              </a:rPr>
              <a:t>, 2021</a:t>
            </a:r>
            <a:r>
              <a:rPr lang="en-CH" dirty="0">
                <a:hlinkClick r:id="rId5"/>
              </a:rPr>
              <a:t> </a:t>
            </a:r>
            <a:endParaRPr lang="en-CH" dirty="0"/>
          </a:p>
        </p:txBody>
      </p:sp>
    </p:spTree>
    <p:extLst>
      <p:ext uri="{BB962C8B-B14F-4D97-AF65-F5344CB8AC3E}">
        <p14:creationId xmlns:p14="http://schemas.microsoft.com/office/powerpoint/2010/main" val="3310373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7A13-11E7-78D0-1B34-7AEDA3EAB6AB}"/>
              </a:ext>
            </a:extLst>
          </p:cNvPr>
          <p:cNvSpPr>
            <a:spLocks noGrp="1"/>
          </p:cNvSpPr>
          <p:nvPr>
            <p:ph type="title"/>
          </p:nvPr>
        </p:nvSpPr>
        <p:spPr/>
        <p:txBody>
          <a:bodyPr/>
          <a:lstStyle/>
          <a:p>
            <a:r>
              <a:rPr lang="en-CH" dirty="0"/>
              <a:t>Support Vector Regression (SVR)</a:t>
            </a:r>
          </a:p>
        </p:txBody>
      </p:sp>
      <p:pic>
        <p:nvPicPr>
          <p:cNvPr id="3" name="Picture 2">
            <a:extLst>
              <a:ext uri="{FF2B5EF4-FFF2-40B4-BE49-F238E27FC236}">
                <a16:creationId xmlns:a16="http://schemas.microsoft.com/office/drawing/2014/main" id="{8F888361-0352-D918-773D-773BE856E96F}"/>
              </a:ext>
            </a:extLst>
          </p:cNvPr>
          <p:cNvPicPr>
            <a:picLocks noChangeAspect="1"/>
          </p:cNvPicPr>
          <p:nvPr/>
        </p:nvPicPr>
        <p:blipFill>
          <a:blip r:embed="rId3"/>
          <a:stretch>
            <a:fillRect/>
          </a:stretch>
        </p:blipFill>
        <p:spPr>
          <a:xfrm>
            <a:off x="7219950" y="1836964"/>
            <a:ext cx="4133850" cy="173741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2A8551E-5484-2D0F-164D-200F5C0B0D0D}"/>
                  </a:ext>
                </a:extLst>
              </p:cNvPr>
              <p:cNvSpPr/>
              <p:nvPr/>
            </p:nvSpPr>
            <p:spPr>
              <a:xfrm>
                <a:off x="957943" y="1872118"/>
                <a:ext cx="6096000" cy="245092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unc>
                        <m:funcPr>
                          <m:ctrlPr>
                            <a:rPr lang="fr-CH" i="1" smtClean="0">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min</m:t>
                              </m:r>
                              <m:r>
                                <a:rPr lang="fr-CH">
                                  <a:latin typeface="Cambria Math" panose="02040503050406030204" pitchFamily="18" charset="0"/>
                                  <a:ea typeface="Cambria Math" panose="02040503050406030204" pitchFamily="18" charset="0"/>
                                </a:rPr>
                                <m:t> </m:t>
                              </m:r>
                            </m:e>
                            <m:lim>
                              <m:r>
                                <a:rPr lang="fr-CH" b="1" i="1">
                                  <a:latin typeface="Cambria Math" panose="02040503050406030204" pitchFamily="18" charset="0"/>
                                </a:rPr>
                                <m:t>𝒘</m:t>
                              </m:r>
                            </m:lim>
                          </m:limLow>
                        </m:fName>
                        <m:e>
                          <m:d>
                            <m:dPr>
                              <m:begChr m:val="{"/>
                              <m:endChr m:val="}"/>
                              <m:ctrlPr>
                                <a:rPr lang="fr-CH" i="1">
                                  <a:latin typeface="Cambria Math" panose="02040503050406030204" pitchFamily="18" charset="0"/>
                                  <a:ea typeface="Cambria Math" panose="02040503050406030204" pitchFamily="18" charset="0"/>
                                </a:rPr>
                              </m:ctrlPr>
                            </m:dPr>
                            <m:e>
                              <m:sSup>
                                <m:sSupPr>
                                  <m:ctrlPr>
                                    <a:rPr lang="fr-CH" i="1">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i="1">
                                      <a:latin typeface="Cambria Math" panose="02040503050406030204" pitchFamily="18" charset="0"/>
                                      <a:ea typeface="Cambria Math" panose="02040503050406030204" pitchFamily="18" charset="0"/>
                                    </a:rPr>
                                    <m:t>2</m:t>
                                  </m:r>
                                </m:sup>
                              </m:sSup>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𝐶</m:t>
                              </m:r>
                              <m:nary>
                                <m:naryPr>
                                  <m:chr m:val="∑"/>
                                  <m:ctrlPr>
                                    <a:rPr lang="fr-CH" i="1">
                                      <a:latin typeface="Cambria Math" panose="02040503050406030204" pitchFamily="18" charset="0"/>
                                      <a:ea typeface="Cambria Math" panose="02040503050406030204" pitchFamily="18" charset="0"/>
                                    </a:rPr>
                                  </m:ctrlPr>
                                </m:naryPr>
                                <m:sub>
                                  <m:r>
                                    <m:rPr>
                                      <m:brk m:alnAt="23"/>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𝑁</m:t>
                                  </m:r>
                                </m:sup>
                                <m:e>
                                  <m:d>
                                    <m:dPr>
                                      <m:ctrlPr>
                                        <a:rPr lang="fr-CH" i="1" smtClean="0">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m:t>
                                          </m:r>
                                        </m:sup>
                                      </m:sSubSup>
                                    </m:e>
                                  </m:d>
                                </m:e>
                              </m:nary>
                            </m:e>
                          </m:d>
                        </m:e>
                      </m:func>
                    </m:oMath>
                  </m:oMathPara>
                </a14:m>
                <a:br>
                  <a:rPr lang="en-CH" dirty="0"/>
                </a:br>
                <a:br>
                  <a:rPr lang="en-CH" dirty="0"/>
                </a:br>
                <a:r>
                  <a:rPr lang="en-CH" dirty="0">
                    <a:solidFill>
                      <a:schemeClr val="accent2"/>
                    </a:solidFill>
                  </a:rPr>
                  <a:t>subject to </a:t>
                </a:r>
                <a14:m>
                  <m:oMath xmlns:m="http://schemas.openxmlformats.org/officeDocument/2006/math">
                    <m:d>
                      <m:dPr>
                        <m:begChr m:val="{"/>
                        <m:endChr m:val=""/>
                        <m:ctrlPr>
                          <a:rPr lang="fr-CH" i="1" smtClean="0">
                            <a:latin typeface="Cambria Math" panose="02040503050406030204" pitchFamily="18" charset="0"/>
                            <a:ea typeface="Cambria Math" panose="02040503050406030204" pitchFamily="18" charset="0"/>
                          </a:rPr>
                        </m:ctrlPr>
                      </m:dPr>
                      <m:e>
                        <m:m>
                          <m:mPr>
                            <m:mcs>
                              <m:mc>
                                <m:mcPr>
                                  <m:count m:val="1"/>
                                  <m:mcJc m:val="center"/>
                                </m:mcPr>
                              </m:mc>
                            </m:mcs>
                            <m:ctrlPr>
                              <a:rPr lang="fr-CH" i="1" smtClean="0">
                                <a:latin typeface="Cambria Math" panose="02040503050406030204" pitchFamily="18" charset="0"/>
                                <a:ea typeface="Cambria Math" panose="02040503050406030204" pitchFamily="18" charset="0"/>
                              </a:rPr>
                            </m:ctrlPr>
                          </m:mPr>
                          <m:mr>
                            <m:e>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r>
                                <a:rPr lang="en-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e>
                          </m:mr>
                          <m:m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r>
                                <a:rPr lang="fr-CH" b="0" i="1" smtClean="0">
                                  <a:latin typeface="Cambria Math" panose="02040503050406030204" pitchFamily="18" charset="0"/>
                                  <a:ea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r>
                                <a:rPr lang="en-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m:t>
                                  </m:r>
                                </m:sup>
                              </m:sSubSup>
                            </m:e>
                          </m:mr>
                          <m:m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m:t>
                                  </m:r>
                                </m:sup>
                              </m:sSubSup>
                              <m:r>
                                <a:rPr lang="fr-CH" i="1">
                                  <a:latin typeface="Cambria Math" panose="02040503050406030204" pitchFamily="18" charset="0"/>
                                  <a:ea typeface="Cambria Math" panose="02040503050406030204" pitchFamily="18" charset="0"/>
                                </a:rPr>
                                <m:t>≥0</m:t>
                              </m:r>
                            </m:e>
                          </m:mr>
                        </m:m>
                      </m:e>
                    </m:d>
                    <m:r>
                      <a:rPr lang="fr-CH" i="1">
                        <a:latin typeface="Cambria Math" panose="02040503050406030204" pitchFamily="18" charset="0"/>
                        <a:ea typeface="Cambria Math" panose="02040503050406030204" pitchFamily="18" charset="0"/>
                      </a:rPr>
                      <m:t>,</m:t>
                    </m:r>
                  </m:oMath>
                </a14:m>
                <a:r>
                  <a:rPr lang="fr-CH" dirty="0">
                    <a:ea typeface="Cambria Math" panose="02040503050406030204" pitchFamily="18" charset="0"/>
                  </a:rPr>
                  <a:t>        </a:t>
                </a:r>
                <a14:m>
                  <m:oMath xmlns:m="http://schemas.openxmlformats.org/officeDocument/2006/math">
                    <m: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𝑁</m:t>
                    </m:r>
                  </m:oMath>
                </a14:m>
                <a:endParaRPr lang="fr-CH" i="1" dirty="0">
                  <a:latin typeface="Cambria Math" panose="02040503050406030204" pitchFamily="18" charset="0"/>
                  <a:ea typeface="Cambria Math" panose="02040503050406030204" pitchFamily="18" charset="0"/>
                </a:endParaRPr>
              </a:p>
              <a:p>
                <a:endParaRPr lang="fr-CH" i="1" dirty="0">
                  <a:latin typeface="Cambria Math" panose="02040503050406030204" pitchFamily="18" charset="0"/>
                  <a:ea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C2A8551E-5484-2D0F-164D-200F5C0B0D0D}"/>
                  </a:ext>
                </a:extLst>
              </p:cNvPr>
              <p:cNvSpPr>
                <a:spLocks noRot="1" noChangeAspect="1" noMove="1" noResize="1" noEditPoints="1" noAdjustHandles="1" noChangeArrowheads="1" noChangeShapeType="1" noTextEdit="1"/>
              </p:cNvSpPr>
              <p:nvPr/>
            </p:nvSpPr>
            <p:spPr>
              <a:xfrm>
                <a:off x="957943" y="1872118"/>
                <a:ext cx="6096000" cy="2450927"/>
              </a:xfrm>
              <a:prstGeom prst="rect">
                <a:avLst/>
              </a:prstGeom>
              <a:blipFill>
                <a:blip r:embed="rId4"/>
                <a:stretch>
                  <a:fillRect l="-14761" t="-53608" b="-125258"/>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08FBC47B-5466-F2B8-60FD-B678C6800E92}"/>
              </a:ext>
            </a:extLst>
          </p:cNvPr>
          <p:cNvSpPr txBox="1"/>
          <p:nvPr/>
        </p:nvSpPr>
        <p:spPr>
          <a:xfrm>
            <a:off x="1240971" y="4686300"/>
            <a:ext cx="8129790" cy="369332"/>
          </a:xfrm>
          <a:prstGeom prst="rect">
            <a:avLst/>
          </a:prstGeom>
          <a:noFill/>
        </p:spPr>
        <p:txBody>
          <a:bodyPr wrap="none" rtlCol="0">
            <a:spAutoFit/>
          </a:bodyPr>
          <a:lstStyle/>
          <a:p>
            <a:r>
              <a:rPr lang="en-CH" dirty="0"/>
              <a:t>For dual form and kernel trick see </a:t>
            </a:r>
            <a:r>
              <a:rPr lang="en-CH" dirty="0">
                <a:hlinkClick r:id="rId5"/>
              </a:rPr>
              <a:t>Smola &amp; Schölkopf, Statistics and Computing, 2004</a:t>
            </a:r>
            <a:endParaRPr lang="en-CH" dirty="0"/>
          </a:p>
        </p:txBody>
      </p:sp>
    </p:spTree>
    <p:extLst>
      <p:ext uri="{BB962C8B-B14F-4D97-AF65-F5344CB8AC3E}">
        <p14:creationId xmlns:p14="http://schemas.microsoft.com/office/powerpoint/2010/main" val="1582161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A8A5C7-3DE7-2B4A-B232-DFEF9E858B46}"/>
                  </a:ext>
                </a:extLst>
              </p:cNvPr>
              <p:cNvSpPr>
                <a:spLocks noGrp="1"/>
              </p:cNvSpPr>
              <p:nvPr>
                <p:ph idx="1"/>
              </p:nvPr>
            </p:nvSpPr>
            <p:spPr>
              <a:xfrm>
                <a:off x="838200" y="1600200"/>
                <a:ext cx="10515600" cy="4576763"/>
              </a:xfrm>
            </p:spPr>
            <p:txBody>
              <a:bodyPr>
                <a:normAutofit/>
              </a:bodyPr>
              <a:lstStyle/>
              <a:p>
                <a:r>
                  <a:rPr lang="en-CH" dirty="0"/>
                  <a:t>If more than two classes there are several options to deal with them:</a:t>
                </a:r>
              </a:p>
              <a:p>
                <a:pPr lvl="1"/>
                <a:r>
                  <a:rPr lang="en-CH" b="1" dirty="0"/>
                  <a:t>Ovo</a:t>
                </a:r>
                <a:r>
                  <a:rPr lang="en-CH" dirty="0"/>
                  <a:t> (one-versus-one): split the problem into </a:t>
                </a:r>
                <a14:m>
                  <m:oMath xmlns:m="http://schemas.openxmlformats.org/officeDocument/2006/math">
                    <m:f>
                      <m:fPr>
                        <m:type m:val="lin"/>
                        <m:ctrlPr>
                          <a:rPr lang="en-CH" i="1" smtClean="0">
                            <a:latin typeface="Cambria Math" panose="02040503050406030204" pitchFamily="18" charset="0"/>
                          </a:rPr>
                        </m:ctrlPr>
                      </m:fPr>
                      <m:num>
                        <m:r>
                          <a:rPr lang="fr-CH" b="0" i="1" smtClean="0">
                            <a:latin typeface="Cambria Math" panose="02040503050406030204" pitchFamily="18" charset="0"/>
                          </a:rPr>
                          <m:t>𝐾</m:t>
                        </m:r>
                        <m:d>
                          <m:dPr>
                            <m:ctrlPr>
                              <a:rPr lang="fr-CH" b="0" i="1" smtClean="0">
                                <a:latin typeface="Cambria Math" panose="02040503050406030204" pitchFamily="18" charset="0"/>
                              </a:rPr>
                            </m:ctrlPr>
                          </m:dPr>
                          <m:e>
                            <m:r>
                              <a:rPr lang="fr-CH" b="0" i="1" smtClean="0">
                                <a:latin typeface="Cambria Math" panose="02040503050406030204" pitchFamily="18" charset="0"/>
                              </a:rPr>
                              <m:t>𝐾</m:t>
                            </m:r>
                            <m:r>
                              <a:rPr lang="fr-CH" b="0" i="1" smtClean="0">
                                <a:latin typeface="Cambria Math" panose="02040503050406030204" pitchFamily="18" charset="0"/>
                              </a:rPr>
                              <m:t>−1</m:t>
                            </m:r>
                          </m:e>
                        </m:d>
                      </m:num>
                      <m:den>
                        <m:r>
                          <a:rPr lang="fr-CH" b="0" i="1" smtClean="0">
                            <a:latin typeface="Cambria Math" panose="02040503050406030204" pitchFamily="18" charset="0"/>
                          </a:rPr>
                          <m:t>2</m:t>
                        </m:r>
                      </m:den>
                    </m:f>
                  </m:oMath>
                </a14:m>
                <a:r>
                  <a:rPr lang="en-CH" dirty="0"/>
                  <a:t> classification tasks. At prediction time we choose the class with the most votes. Implemented in SVC. </a:t>
                </a:r>
                <a:r>
                  <a:rPr lang="fr-CH" dirty="0" err="1"/>
                  <a:t>See</a:t>
                </a:r>
                <a:r>
                  <a:rPr lang="en-CH" dirty="0"/>
                  <a:t> also sklearn </a:t>
                </a:r>
                <a:r>
                  <a:rPr lang="en-GB" dirty="0" err="1"/>
                  <a:t>OneVsOneClassifier</a:t>
                </a:r>
                <a:r>
                  <a:rPr lang="en-GB" dirty="0"/>
                  <a:t>.</a:t>
                </a:r>
                <a:endParaRPr lang="en-CH" dirty="0"/>
              </a:p>
              <a:p>
                <a:pPr lvl="1"/>
                <a:r>
                  <a:rPr lang="en-CH" b="1" dirty="0"/>
                  <a:t>Ovr</a:t>
                </a:r>
                <a:r>
                  <a:rPr lang="en-CH" dirty="0"/>
                  <a:t> (one-versus-rest): split the problem into </a:t>
                </a:r>
                <a14:m>
                  <m:oMath xmlns:m="http://schemas.openxmlformats.org/officeDocument/2006/math">
                    <m:r>
                      <a:rPr lang="fr-CH" b="0" i="1" smtClean="0">
                        <a:latin typeface="Cambria Math" panose="02040503050406030204" pitchFamily="18" charset="0"/>
                      </a:rPr>
                      <m:t>𝐾</m:t>
                    </m:r>
                  </m:oMath>
                </a14:m>
                <a:r>
                  <a:rPr lang="en-CH" dirty="0"/>
                  <a:t> classification tasks. At prediction time we choose the class with the highest prediction score. Implemented in LogisticRegression. </a:t>
                </a:r>
                <a:r>
                  <a:rPr lang="fr-CH" dirty="0" err="1"/>
                  <a:t>See</a:t>
                </a:r>
                <a:r>
                  <a:rPr lang="en-CH" dirty="0"/>
                  <a:t> also </a:t>
                </a:r>
                <a:r>
                  <a:rPr lang="en-GB" dirty="0" err="1"/>
                  <a:t>OneVsRestClassifier</a:t>
                </a:r>
                <a:r>
                  <a:rPr lang="en-GB" dirty="0"/>
                  <a:t>.</a:t>
                </a:r>
              </a:p>
              <a:p>
                <a:pPr lvl="1"/>
                <a:r>
                  <a:rPr lang="en-GB" b="1" dirty="0"/>
                  <a:t>Inherently multiclass</a:t>
                </a:r>
                <a:r>
                  <a:rPr lang="en-GB" dirty="0"/>
                  <a:t>: Some classifiers have inherent support for multiclass problems (e.g.  k-NN, </a:t>
                </a:r>
                <a:r>
                  <a:rPr lang="en-GB" dirty="0" err="1"/>
                  <a:t>LogisticRegression</a:t>
                </a:r>
                <a:r>
                  <a:rPr lang="en-GB" dirty="0"/>
                  <a:t>, </a:t>
                </a:r>
                <a:r>
                  <a:rPr lang="en-GB" dirty="0" err="1"/>
                  <a:t>DecisionTree</a:t>
                </a:r>
                <a:r>
                  <a:rPr lang="en-GB" dirty="0"/>
                  <a:t>, </a:t>
                </a:r>
                <a:r>
                  <a:rPr lang="en-GB" dirty="0" err="1"/>
                  <a:t>RandomForest</a:t>
                </a:r>
                <a:r>
                  <a:rPr lang="en-GB" dirty="0"/>
                  <a:t>)</a:t>
                </a:r>
              </a:p>
              <a:p>
                <a:r>
                  <a:rPr lang="en-GB" dirty="0"/>
                  <a:t>Check: </a:t>
                </a:r>
                <a:r>
                  <a:rPr lang="en-GB" dirty="0">
                    <a:hlinkClick r:id="rId2"/>
                  </a:rPr>
                  <a:t>https://scikit-</a:t>
                </a:r>
                <a:r>
                  <a:rPr lang="en-GB" dirty="0" err="1">
                    <a:hlinkClick r:id="rId2"/>
                  </a:rPr>
                  <a:t>learn.org</a:t>
                </a:r>
                <a:r>
                  <a:rPr lang="en-GB" dirty="0">
                    <a:hlinkClick r:id="rId2"/>
                  </a:rPr>
                  <a:t>/stable/modules/</a:t>
                </a:r>
                <a:r>
                  <a:rPr lang="en-GB" dirty="0" err="1">
                    <a:hlinkClick r:id="rId2"/>
                  </a:rPr>
                  <a:t>multiclass.html</a:t>
                </a:r>
                <a:r>
                  <a:rPr lang="en-GB" dirty="0">
                    <a:hlinkClick r:id="rId2"/>
                  </a:rPr>
                  <a:t> </a:t>
                </a:r>
                <a:endParaRPr lang="en-CH" dirty="0"/>
              </a:p>
              <a:p>
                <a:pPr lvl="1"/>
                <a:endParaRPr lang="en-CH" dirty="0"/>
              </a:p>
              <a:p>
                <a:pPr lvl="1"/>
                <a:endParaRPr lang="en-CH" dirty="0"/>
              </a:p>
            </p:txBody>
          </p:sp>
        </mc:Choice>
        <mc:Fallback xmlns="">
          <p:sp>
            <p:nvSpPr>
              <p:cNvPr id="3" name="Content Placeholder 2">
                <a:extLst>
                  <a:ext uri="{FF2B5EF4-FFF2-40B4-BE49-F238E27FC236}">
                    <a16:creationId xmlns:a16="http://schemas.microsoft.com/office/drawing/2014/main" id="{7FA8A5C7-3DE7-2B4A-B232-DFEF9E858B46}"/>
                  </a:ext>
                </a:extLst>
              </p:cNvPr>
              <p:cNvSpPr>
                <a:spLocks noGrp="1" noRot="1" noChangeAspect="1" noMove="1" noResize="1" noEditPoints="1" noAdjustHandles="1" noChangeArrowheads="1" noChangeShapeType="1" noTextEdit="1"/>
              </p:cNvSpPr>
              <p:nvPr>
                <p:ph idx="1"/>
              </p:nvPr>
            </p:nvSpPr>
            <p:spPr>
              <a:xfrm>
                <a:off x="838200" y="1600200"/>
                <a:ext cx="10515600" cy="4576763"/>
              </a:xfrm>
              <a:blipFill>
                <a:blip r:embed="rId3"/>
                <a:stretch>
                  <a:fillRect l="-1086" t="-4155" r="-60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9701188-CA0D-6A4F-A845-888F0EF64B2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68835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5212604C-AA8D-CD4C-982B-DB9C97A7A34D}"/>
              </a:ext>
            </a:extLst>
          </p:cNvPr>
          <p:cNvPicPr>
            <a:picLocks noChangeAspect="1"/>
          </p:cNvPicPr>
          <p:nvPr/>
        </p:nvPicPr>
        <p:blipFill>
          <a:blip r:embed="rId2"/>
          <a:stretch>
            <a:fillRect/>
          </a:stretch>
        </p:blipFill>
        <p:spPr>
          <a:xfrm>
            <a:off x="374650" y="1860550"/>
            <a:ext cx="3873500" cy="3873500"/>
          </a:xfrm>
          <a:prstGeom prst="rect">
            <a:avLst/>
          </a:prstGeom>
        </p:spPr>
      </p:pic>
      <p:sp>
        <p:nvSpPr>
          <p:cNvPr id="8" name="TextBox 7">
            <a:extLst>
              <a:ext uri="{FF2B5EF4-FFF2-40B4-BE49-F238E27FC236}">
                <a16:creationId xmlns:a16="http://schemas.microsoft.com/office/drawing/2014/main" id="{DF7E86B2-4C3C-FB41-A3F2-63B0F0ACEB71}"/>
              </a:ext>
            </a:extLst>
          </p:cNvPr>
          <p:cNvSpPr txBox="1"/>
          <p:nvPr/>
        </p:nvSpPr>
        <p:spPr>
          <a:xfrm>
            <a:off x="2066493" y="1447840"/>
            <a:ext cx="489814" cy="369332"/>
          </a:xfrm>
          <a:prstGeom prst="rect">
            <a:avLst/>
          </a:prstGeom>
          <a:noFill/>
        </p:spPr>
        <p:txBody>
          <a:bodyPr wrap="none" rtlCol="0">
            <a:spAutoFit/>
          </a:bodyPr>
          <a:lstStyle/>
          <a:p>
            <a:r>
              <a:rPr lang="en-CH" dirty="0"/>
              <a:t>ovr</a:t>
            </a:r>
          </a:p>
        </p:txBody>
      </p:sp>
      <p:pic>
        <p:nvPicPr>
          <p:cNvPr id="9" name="Picture 8">
            <a:extLst>
              <a:ext uri="{FF2B5EF4-FFF2-40B4-BE49-F238E27FC236}">
                <a16:creationId xmlns:a16="http://schemas.microsoft.com/office/drawing/2014/main" id="{11621D56-8C3D-CD4C-857F-88B41839EE4E}"/>
              </a:ext>
            </a:extLst>
          </p:cNvPr>
          <p:cNvPicPr>
            <a:picLocks noChangeAspect="1"/>
          </p:cNvPicPr>
          <p:nvPr/>
        </p:nvPicPr>
        <p:blipFill>
          <a:blip r:embed="rId3"/>
          <a:stretch>
            <a:fillRect/>
          </a:stretch>
        </p:blipFill>
        <p:spPr>
          <a:xfrm>
            <a:off x="4248150" y="1817172"/>
            <a:ext cx="3873500" cy="3873500"/>
          </a:xfrm>
          <a:prstGeom prst="rect">
            <a:avLst/>
          </a:prstGeom>
        </p:spPr>
      </p:pic>
      <p:sp>
        <p:nvSpPr>
          <p:cNvPr id="10" name="TextBox 9">
            <a:extLst>
              <a:ext uri="{FF2B5EF4-FFF2-40B4-BE49-F238E27FC236}">
                <a16:creationId xmlns:a16="http://schemas.microsoft.com/office/drawing/2014/main" id="{8203EEB6-E1E6-C043-AE37-5F08E527323F}"/>
              </a:ext>
            </a:extLst>
          </p:cNvPr>
          <p:cNvSpPr txBox="1"/>
          <p:nvPr/>
        </p:nvSpPr>
        <p:spPr>
          <a:xfrm>
            <a:off x="5525905" y="1451551"/>
            <a:ext cx="1317990" cy="369332"/>
          </a:xfrm>
          <a:prstGeom prst="rect">
            <a:avLst/>
          </a:prstGeom>
          <a:noFill/>
        </p:spPr>
        <p:txBody>
          <a:bodyPr wrap="none" rtlCol="0">
            <a:spAutoFit/>
          </a:bodyPr>
          <a:lstStyle/>
          <a:p>
            <a:r>
              <a:rPr lang="en-CH" dirty="0"/>
              <a:t>multinomial</a:t>
            </a:r>
          </a:p>
        </p:txBody>
      </p:sp>
      <p:pic>
        <p:nvPicPr>
          <p:cNvPr id="11" name="Picture 10">
            <a:extLst>
              <a:ext uri="{FF2B5EF4-FFF2-40B4-BE49-F238E27FC236}">
                <a16:creationId xmlns:a16="http://schemas.microsoft.com/office/drawing/2014/main" id="{F7321409-257D-7443-AA2D-FE7AF2EADECA}"/>
              </a:ext>
            </a:extLst>
          </p:cNvPr>
          <p:cNvPicPr>
            <a:picLocks noChangeAspect="1"/>
          </p:cNvPicPr>
          <p:nvPr/>
        </p:nvPicPr>
        <p:blipFill>
          <a:blip r:embed="rId4"/>
          <a:stretch>
            <a:fillRect/>
          </a:stretch>
        </p:blipFill>
        <p:spPr>
          <a:xfrm>
            <a:off x="8052503" y="1743116"/>
            <a:ext cx="4114800" cy="3960256"/>
          </a:xfrm>
          <a:prstGeom prst="rect">
            <a:avLst/>
          </a:prstGeom>
        </p:spPr>
      </p:pic>
      <p:pic>
        <p:nvPicPr>
          <p:cNvPr id="12" name="Picture 11">
            <a:extLst>
              <a:ext uri="{FF2B5EF4-FFF2-40B4-BE49-F238E27FC236}">
                <a16:creationId xmlns:a16="http://schemas.microsoft.com/office/drawing/2014/main" id="{88B7361C-3684-204A-ADC7-283AC8CA31BF}"/>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727974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3" name="Picture 2"/>
          <p:cNvPicPr>
            <a:picLocks noChangeAspect="1"/>
          </p:cNvPicPr>
          <p:nvPr/>
        </p:nvPicPr>
        <p:blipFill>
          <a:blip r:embed="rId4"/>
          <a:stretch>
            <a:fillRect/>
          </a:stretch>
        </p:blipFill>
        <p:spPr>
          <a:xfrm>
            <a:off x="1171229" y="1690688"/>
            <a:ext cx="9849541" cy="4079558"/>
          </a:xfrm>
          <a:prstGeom prst="rect">
            <a:avLst/>
          </a:prstGeom>
        </p:spPr>
      </p:pic>
      <p:sp>
        <p:nvSpPr>
          <p:cNvPr id="4" name="Rectangle 3"/>
          <p:cNvSpPr/>
          <p:nvPr/>
        </p:nvSpPr>
        <p:spPr>
          <a:xfrm>
            <a:off x="3298374" y="5920476"/>
            <a:ext cx="5595250" cy="369332"/>
          </a:xfrm>
          <a:prstGeom prst="rect">
            <a:avLst/>
          </a:prstGeom>
        </p:spPr>
        <p:txBody>
          <a:bodyPr wrap="none">
            <a:spAutoFit/>
          </a:bodyPr>
          <a:lstStyle/>
          <a:p>
            <a:pPr>
              <a:defRPr/>
            </a:pPr>
            <a:r>
              <a:rPr lang="fr-CH" dirty="0" err="1"/>
              <a:t>Baek</a:t>
            </a:r>
            <a:r>
              <a:rPr lang="fr-CH" dirty="0"/>
              <a:t> et al. (2020) </a:t>
            </a:r>
            <a:r>
              <a:rPr lang="fr-CH" dirty="0" err="1"/>
              <a:t>Ultrasound</a:t>
            </a:r>
            <a:r>
              <a:rPr lang="fr-CH" dirty="0"/>
              <a:t> Med </a:t>
            </a:r>
            <a:r>
              <a:rPr lang="fr-CH" dirty="0" err="1"/>
              <a:t>Biol</a:t>
            </a:r>
            <a:r>
              <a:rPr lang="fr-CH" dirty="0"/>
              <a:t> 46(12):3379-3392.</a:t>
            </a:r>
          </a:p>
        </p:txBody>
      </p:sp>
    </p:spTree>
    <p:extLst>
      <p:ext uri="{BB962C8B-B14F-4D97-AF65-F5344CB8AC3E}">
        <p14:creationId xmlns:p14="http://schemas.microsoft.com/office/powerpoint/2010/main" val="32394423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6A0A-2278-4E4F-A705-D9BF8E185300}"/>
              </a:ext>
            </a:extLst>
          </p:cNvPr>
          <p:cNvSpPr>
            <a:spLocks noGrp="1"/>
          </p:cNvSpPr>
          <p:nvPr>
            <p:ph type="title"/>
          </p:nvPr>
        </p:nvSpPr>
        <p:spPr/>
        <p:txBody>
          <a:bodyPr/>
          <a:lstStyle/>
          <a:p>
            <a:r>
              <a:rPr lang="en-CH" dirty="0"/>
              <a:t>Unbalanced Classes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1916E9-CC69-D24E-A186-C3040F21C854}"/>
                  </a:ext>
                </a:extLst>
              </p:cNvPr>
              <p:cNvSpPr>
                <a:spLocks noGrp="1"/>
              </p:cNvSpPr>
              <p:nvPr>
                <p:ph idx="1"/>
              </p:nvPr>
            </p:nvSpPr>
            <p:spPr/>
            <p:txBody>
              <a:bodyPr>
                <a:normAutofit fontScale="92500" lnSpcReduction="10000"/>
              </a:bodyPr>
              <a:lstStyle/>
              <a:p>
                <a:r>
                  <a:rPr lang="en-CH" dirty="0"/>
                  <a:t>Very often in ML, there are different number of </a:t>
                </a:r>
                <a:br>
                  <a:rPr lang="en-CH" dirty="0"/>
                </a:br>
                <a:r>
                  <a:rPr lang="en-CH" dirty="0"/>
                  <a:t>instances in each class</a:t>
                </a:r>
              </a:p>
              <a:p>
                <a:r>
                  <a:rPr lang="en-CH" dirty="0"/>
                  <a:t>This can be a problem for a ML classification </a:t>
                </a:r>
                <a:br>
                  <a:rPr lang="en-CH" dirty="0"/>
                </a:br>
                <a:r>
                  <a:rPr lang="en-CH" dirty="0"/>
                  <a:t>method if classes are well mixed</a:t>
                </a:r>
              </a:p>
              <a:p>
                <a:r>
                  <a:rPr lang="en-CH" dirty="0"/>
                  <a:t>If ‘</a:t>
                </a:r>
                <a:r>
                  <a:rPr lang="en-CH" i="1" dirty="0"/>
                  <a:t>accuracy</a:t>
                </a:r>
                <a:r>
                  <a:rPr lang="en-CH" dirty="0"/>
                  <a:t>’ is used in a CV loop a </a:t>
                </a:r>
                <a:br>
                  <a:rPr lang="en-CH" dirty="0"/>
                </a:br>
                <a:r>
                  <a:rPr lang="en-CH" dirty="0"/>
                  <a:t>classifier will try to predict the abundant class</a:t>
                </a:r>
                <a:br>
                  <a:rPr lang="en-CH" dirty="0"/>
                </a:br>
                <a:r>
                  <a:rPr lang="en-CH" dirty="0"/>
                  <a:t>correctly, and ignore the rare class.</a:t>
                </a:r>
              </a:p>
              <a:p>
                <a:r>
                  <a:rPr lang="en-CH" dirty="0"/>
                  <a:t>Solution: Use ‘roc_</a:t>
                </a:r>
                <a:r>
                  <a:rPr lang="en-CH" i="1" dirty="0"/>
                  <a:t>auc</a:t>
                </a:r>
                <a:r>
                  <a:rPr lang="en-CH" dirty="0"/>
                  <a:t>’ or work with </a:t>
                </a:r>
                <a:br>
                  <a:rPr lang="en-CH" dirty="0"/>
                </a:br>
                <a:r>
                  <a:rPr lang="en-CH" dirty="0"/>
                  <a:t>‘</a:t>
                </a:r>
                <a:r>
                  <a:rPr lang="en-CH" i="1" dirty="0"/>
                  <a:t>class_weight</a:t>
                </a:r>
                <a:r>
                  <a:rPr lang="en-CH" dirty="0"/>
                  <a:t>’ parameter.</a:t>
                </a:r>
              </a:p>
              <a:p>
                <a:pPr lvl="1"/>
                <a:r>
                  <a:rPr lang="en-CH" i="1" dirty="0"/>
                  <a:t>class_weight</a:t>
                </a:r>
                <a:r>
                  <a:rPr lang="en-CH" dirty="0"/>
                  <a:t>=‘balanced’ :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𝑐𝑤</m:t>
                        </m:r>
                      </m:e>
                      <m:sub>
                        <m:r>
                          <a:rPr lang="fr-CH" b="0" i="1" smtClean="0">
                            <a:latin typeface="Cambria Math" panose="02040503050406030204" pitchFamily="18" charset="0"/>
                          </a:rPr>
                          <m:t>𝑘</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𝑁</m:t>
                        </m:r>
                      </m:num>
                      <m:den>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den>
                    </m:f>
                  </m:oMath>
                </a14:m>
                <a:endParaRPr lang="en-CH" dirty="0"/>
              </a:p>
              <a:p>
                <a:pPr lvl="1"/>
                <a:r>
                  <a:rPr lang="en-CH" dirty="0"/>
                  <a:t>Set ‘</a:t>
                </a:r>
                <a:r>
                  <a:rPr lang="en-CH" i="1" dirty="0"/>
                  <a:t>class_weight</a:t>
                </a:r>
                <a:r>
                  <a:rPr lang="en-CH" dirty="0"/>
                  <a:t>’ or learn in CV loop</a:t>
                </a:r>
              </a:p>
              <a:p>
                <a:endParaRPr lang="en-CH" dirty="0"/>
              </a:p>
            </p:txBody>
          </p:sp>
        </mc:Choice>
        <mc:Fallback xmlns="">
          <p:sp>
            <p:nvSpPr>
              <p:cNvPr id="3" name="Content Placeholder 2">
                <a:extLst>
                  <a:ext uri="{FF2B5EF4-FFF2-40B4-BE49-F238E27FC236}">
                    <a16:creationId xmlns:a16="http://schemas.microsoft.com/office/drawing/2014/main" id="{C31916E9-CC69-D24E-A186-C3040F21C854}"/>
                  </a:ext>
                </a:extLst>
              </p:cNvPr>
              <p:cNvSpPr>
                <a:spLocks noGrp="1" noRot="1" noChangeAspect="1" noMove="1" noResize="1" noEditPoints="1" noAdjustHandles="1" noChangeArrowheads="1" noChangeShapeType="1" noTextEdit="1"/>
              </p:cNvSpPr>
              <p:nvPr>
                <p:ph idx="1"/>
              </p:nvPr>
            </p:nvSpPr>
            <p:spPr>
              <a:blipFill>
                <a:blip r:embed="rId2"/>
                <a:stretch>
                  <a:fillRect l="-965" t="-2616" b="-232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D1D9E15-7BF9-E04B-834C-84EC79DED43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61934C1B-62D6-484A-9B96-C4C29F8E7CFB}"/>
              </a:ext>
            </a:extLst>
          </p:cNvPr>
          <p:cNvPicPr>
            <a:picLocks noChangeAspect="1"/>
          </p:cNvPicPr>
          <p:nvPr/>
        </p:nvPicPr>
        <p:blipFill>
          <a:blip r:embed="rId3"/>
          <a:stretch>
            <a:fillRect/>
          </a:stretch>
        </p:blipFill>
        <p:spPr>
          <a:xfrm>
            <a:off x="7505701" y="1690688"/>
            <a:ext cx="4648200" cy="4355400"/>
          </a:xfrm>
          <a:prstGeom prst="rect">
            <a:avLst/>
          </a:prstGeom>
        </p:spPr>
      </p:pic>
      <p:pic>
        <p:nvPicPr>
          <p:cNvPr id="6" name="Picture 5">
            <a:extLst>
              <a:ext uri="{FF2B5EF4-FFF2-40B4-BE49-F238E27FC236}">
                <a16:creationId xmlns:a16="http://schemas.microsoft.com/office/drawing/2014/main" id="{54D08943-D582-E349-865A-C58FCC07A8DC}"/>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3152514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technique that can be used for both classification and Regression problems, but mostly it is preferred for solving Classification problems</a:t>
            </a:r>
          </a:p>
          <a:p>
            <a:pPr algn="just"/>
            <a:r>
              <a:rPr lang="en-US" sz="2000" dirty="0">
                <a:latin typeface="Arial"/>
                <a:cs typeface="Arial"/>
              </a:rPr>
              <a:t>Tree-structured classifier, where internal nodes represent the features of a dataset, branches represent the decision rules and each leaf node represents the outcome.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740" y="3316922"/>
            <a:ext cx="4492466" cy="299497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46" y="3261644"/>
            <a:ext cx="3881914" cy="3105531"/>
          </a:xfrm>
          <a:prstGeom prst="rect">
            <a:avLst/>
          </a:prstGeom>
        </p:spPr>
      </p:pic>
    </p:spTree>
    <p:extLst>
      <p:ext uri="{BB962C8B-B14F-4D97-AF65-F5344CB8AC3E}">
        <p14:creationId xmlns:p14="http://schemas.microsoft.com/office/powerpoint/2010/main" val="21072023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Algorithm:</a:t>
            </a:r>
          </a:p>
          <a:p>
            <a:pPr lvl="1" algn="just">
              <a:buFont typeface="Wingdings" panose="05000000000000000000" pitchFamily="2" charset="2"/>
              <a:buChar char="§"/>
            </a:pPr>
            <a:r>
              <a:rPr lang="en-US" sz="1800" dirty="0">
                <a:latin typeface="Arial"/>
                <a:cs typeface="Arial"/>
              </a:rPr>
              <a:t>hierarchical sequence of questions on your features that can be answered by yes or no and that subdivides the data into subgroups on which a new question is asked, and so on and so on</a:t>
            </a:r>
          </a:p>
          <a:p>
            <a:pPr lvl="1" algn="just">
              <a:buFont typeface="Wingdings" panose="05000000000000000000" pitchFamily="2" charset="2"/>
              <a:buChar char="§"/>
            </a:pPr>
            <a:r>
              <a:rPr lang="en-US" sz="1800" dirty="0">
                <a:latin typeface="Arial"/>
                <a:cs typeface="Arial"/>
              </a:rPr>
              <a:t>tests all the features and chooses the most discriminative feature (in terms of the labels) to divide the data into subsets (impurity: Shannon entropy, Gini entropy)</a:t>
            </a:r>
          </a:p>
          <a:p>
            <a:pPr lvl="1" algn="just">
              <a:buFont typeface="Wingdings" panose="05000000000000000000" pitchFamily="2" charset="2"/>
              <a:buChar char="§"/>
            </a:pPr>
            <a:endParaRPr lang="en-US" sz="1800" dirty="0">
              <a:latin typeface="Arial"/>
              <a:cs typeface="Arial"/>
            </a:endParaRPr>
          </a:p>
        </p:txBody>
      </p:sp>
      <p:pic>
        <p:nvPicPr>
          <p:cNvPr id="6" name="Picture 5"/>
          <p:cNvPicPr>
            <a:picLocks noChangeAspect="1"/>
          </p:cNvPicPr>
          <p:nvPr/>
        </p:nvPicPr>
        <p:blipFill>
          <a:blip r:embed="rId4"/>
          <a:stretch>
            <a:fillRect/>
          </a:stretch>
        </p:blipFill>
        <p:spPr>
          <a:xfrm>
            <a:off x="1219200" y="3542347"/>
            <a:ext cx="3943350" cy="1114425"/>
          </a:xfrm>
          <a:prstGeom prst="rect">
            <a:avLst/>
          </a:prstGeom>
        </p:spPr>
      </p:pic>
      <p:pic>
        <p:nvPicPr>
          <p:cNvPr id="11" name="Picture 10"/>
          <p:cNvPicPr>
            <a:picLocks noChangeAspect="1"/>
          </p:cNvPicPr>
          <p:nvPr/>
        </p:nvPicPr>
        <p:blipFill>
          <a:blip r:embed="rId5"/>
          <a:stretch>
            <a:fillRect/>
          </a:stretch>
        </p:blipFill>
        <p:spPr>
          <a:xfrm>
            <a:off x="5354955" y="3542347"/>
            <a:ext cx="2914650" cy="1857375"/>
          </a:xfrm>
          <a:prstGeom prst="rect">
            <a:avLst/>
          </a:prstGeom>
        </p:spPr>
      </p:pic>
      <p:pic>
        <p:nvPicPr>
          <p:cNvPr id="12" name="Picture 11"/>
          <p:cNvPicPr>
            <a:picLocks noChangeAspect="1"/>
          </p:cNvPicPr>
          <p:nvPr/>
        </p:nvPicPr>
        <p:blipFill>
          <a:blip r:embed="rId6"/>
          <a:stretch>
            <a:fillRect/>
          </a:stretch>
        </p:blipFill>
        <p:spPr>
          <a:xfrm>
            <a:off x="8208645" y="3542347"/>
            <a:ext cx="2847975" cy="1857375"/>
          </a:xfrm>
          <a:prstGeom prst="rect">
            <a:avLst/>
          </a:prstGeom>
        </p:spPr>
      </p:pic>
      <p:sp>
        <p:nvSpPr>
          <p:cNvPr id="13" name="TextBox 12"/>
          <p:cNvSpPr txBox="1"/>
          <p:nvPr/>
        </p:nvSpPr>
        <p:spPr>
          <a:xfrm>
            <a:off x="1219200" y="4798893"/>
            <a:ext cx="2313454" cy="923330"/>
          </a:xfrm>
          <a:prstGeom prst="rect">
            <a:avLst/>
          </a:prstGeom>
          <a:noFill/>
        </p:spPr>
        <p:txBody>
          <a:bodyPr wrap="none" rtlCol="0">
            <a:spAutoFit/>
          </a:bodyPr>
          <a:lstStyle/>
          <a:p>
            <a:r>
              <a:rPr lang="fr-CH" dirty="0" err="1"/>
              <a:t>Features</a:t>
            </a:r>
            <a:r>
              <a:rPr lang="fr-CH" dirty="0"/>
              <a:t>:</a:t>
            </a:r>
          </a:p>
          <a:p>
            <a:r>
              <a:rPr lang="fr-CH" dirty="0" err="1"/>
              <a:t>Color</a:t>
            </a:r>
            <a:r>
              <a:rPr lang="fr-CH" dirty="0"/>
              <a:t>: </a:t>
            </a:r>
            <a:r>
              <a:rPr lang="fr-CH" dirty="0" err="1"/>
              <a:t>blue</a:t>
            </a:r>
            <a:r>
              <a:rPr lang="fr-CH" dirty="0"/>
              <a:t> or </a:t>
            </a:r>
            <a:r>
              <a:rPr lang="fr-CH" dirty="0" err="1"/>
              <a:t>red</a:t>
            </a:r>
            <a:endParaRPr lang="fr-CH" dirty="0"/>
          </a:p>
          <a:p>
            <a:r>
              <a:rPr lang="fr-CH" dirty="0"/>
              <a:t>Shape: square or </a:t>
            </a:r>
            <a:r>
              <a:rPr lang="fr-CH" dirty="0" err="1"/>
              <a:t>circle</a:t>
            </a:r>
            <a:endParaRPr lang="fr-CH" dirty="0"/>
          </a:p>
        </p:txBody>
      </p:sp>
      <p:sp>
        <p:nvSpPr>
          <p:cNvPr id="15" name="TextBox 14"/>
          <p:cNvSpPr txBox="1"/>
          <p:nvPr/>
        </p:nvSpPr>
        <p:spPr>
          <a:xfrm>
            <a:off x="5631350" y="5396856"/>
            <a:ext cx="2280116" cy="923330"/>
          </a:xfrm>
          <a:prstGeom prst="rect">
            <a:avLst/>
          </a:prstGeom>
          <a:noFill/>
        </p:spPr>
        <p:txBody>
          <a:bodyPr wrap="square" rtlCol="0">
            <a:spAutoFit/>
          </a:bodyPr>
          <a:lstStyle/>
          <a:p>
            <a:pPr algn="ctr"/>
            <a:r>
              <a:rPr lang="fr-CH" dirty="0" err="1"/>
              <a:t>Those</a:t>
            </a:r>
            <a:r>
              <a:rPr lang="fr-CH" dirty="0"/>
              <a:t> groups are </a:t>
            </a:r>
            <a:r>
              <a:rPr lang="fr-CH" dirty="0" err="1"/>
              <a:t>highly</a:t>
            </a:r>
            <a:r>
              <a:rPr lang="fr-CH" dirty="0"/>
              <a:t> </a:t>
            </a:r>
            <a:r>
              <a:rPr lang="fr-CH" dirty="0" err="1"/>
              <a:t>skewed</a:t>
            </a:r>
            <a:r>
              <a:rPr lang="fr-CH" dirty="0"/>
              <a:t> </a:t>
            </a:r>
            <a:r>
              <a:rPr lang="fr-CH" dirty="0" err="1"/>
              <a:t>toward</a:t>
            </a:r>
            <a:r>
              <a:rPr lang="fr-CH" dirty="0"/>
              <a:t> certain class</a:t>
            </a:r>
          </a:p>
        </p:txBody>
      </p:sp>
      <p:sp>
        <p:nvSpPr>
          <p:cNvPr id="16" name="TextBox 15"/>
          <p:cNvSpPr txBox="1"/>
          <p:nvPr/>
        </p:nvSpPr>
        <p:spPr>
          <a:xfrm>
            <a:off x="8713393" y="5396856"/>
            <a:ext cx="2280116" cy="646331"/>
          </a:xfrm>
          <a:prstGeom prst="rect">
            <a:avLst/>
          </a:prstGeom>
          <a:noFill/>
        </p:spPr>
        <p:txBody>
          <a:bodyPr wrap="square" rtlCol="0">
            <a:spAutoFit/>
          </a:bodyPr>
          <a:lstStyle/>
          <a:p>
            <a:pPr algn="ctr"/>
            <a:r>
              <a:rPr lang="fr-CH" dirty="0" err="1"/>
              <a:t>Those</a:t>
            </a:r>
            <a:r>
              <a:rPr lang="fr-CH" dirty="0"/>
              <a:t> groups are </a:t>
            </a:r>
            <a:r>
              <a:rPr lang="fr-CH" dirty="0" err="1"/>
              <a:t>well</a:t>
            </a:r>
            <a:r>
              <a:rPr lang="fr-CH" dirty="0"/>
              <a:t> mixed</a:t>
            </a:r>
          </a:p>
        </p:txBody>
      </p:sp>
    </p:spTree>
    <p:extLst>
      <p:ext uri="{BB962C8B-B14F-4D97-AF65-F5344CB8AC3E}">
        <p14:creationId xmlns:p14="http://schemas.microsoft.com/office/powerpoint/2010/main" val="7438576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804285" y="468026"/>
            <a:ext cx="6076950" cy="6096000"/>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Tree>
    <p:extLst>
      <p:ext uri="{BB962C8B-B14F-4D97-AF65-F5344CB8AC3E}">
        <p14:creationId xmlns:p14="http://schemas.microsoft.com/office/powerpoint/2010/main" val="40048025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Criterion: function to measure the quality of a split</a:t>
            </a:r>
          </a:p>
          <a:p>
            <a:pPr lvl="1" algn="just">
              <a:buFont typeface="Wingdings" panose="05000000000000000000" pitchFamily="2" charset="2"/>
              <a:buChar char="§"/>
            </a:pPr>
            <a:r>
              <a:rPr lang="en-US" sz="1800" dirty="0">
                <a:latin typeface="Arial"/>
                <a:cs typeface="Arial"/>
              </a:rPr>
              <a:t>Max Tree depth: maximum depth of your model. Maximum depth refers to the length of the longest path from a root to a leaf</a:t>
            </a:r>
          </a:p>
          <a:p>
            <a:pPr lvl="1" algn="just">
              <a:buFont typeface="Wingdings" panose="05000000000000000000" pitchFamily="2" charset="2"/>
              <a:buChar char="§"/>
            </a:pPr>
            <a:r>
              <a:rPr lang="en-US" sz="1800" dirty="0">
                <a:latin typeface="Arial"/>
                <a:cs typeface="Arial"/>
              </a:rPr>
              <a:t>Min Splitting of nodes: minimum number of samples (i.e. training inputs) required to split an internal node</a:t>
            </a:r>
          </a:p>
          <a:p>
            <a:pPr lvl="1" algn="just">
              <a:buFont typeface="Wingdings" panose="05000000000000000000" pitchFamily="2" charset="2"/>
              <a:buChar char="§"/>
            </a:pPr>
            <a:r>
              <a:rPr lang="en-US" sz="1800" dirty="0">
                <a:latin typeface="Arial"/>
                <a:cs typeface="Arial"/>
              </a:rPr>
              <a:t>Min Splitting of leaves: minimum number of samples (i.e. training inputs) required to be at a leaf node</a:t>
            </a:r>
          </a:p>
          <a:p>
            <a:pPr lvl="1" algn="just">
              <a:buFont typeface="Wingdings" panose="05000000000000000000" pitchFamily="2" charset="2"/>
              <a:buChar char="§"/>
            </a:pPr>
            <a:r>
              <a:rPr lang="en-US" sz="1800" dirty="0">
                <a:latin typeface="Arial"/>
                <a:cs typeface="Arial"/>
              </a:rPr>
              <a:t>Maximum number of features to consider when looking for the best split: the search for a split does not stop until at least one valid partition of the node samples is found, even if it requires to effectively inspect more than </a:t>
            </a:r>
            <a:r>
              <a:rPr lang="en-US" sz="1800" dirty="0" err="1">
                <a:latin typeface="Arial"/>
                <a:cs typeface="Arial"/>
              </a:rPr>
              <a:t>max_features</a:t>
            </a:r>
            <a:r>
              <a:rPr lang="en-US" sz="1800" dirty="0">
                <a:latin typeface="Arial"/>
                <a:cs typeface="Arial"/>
              </a:rPr>
              <a:t> features.</a:t>
            </a:r>
          </a:p>
        </p:txBody>
      </p:sp>
      <p:graphicFrame>
        <p:nvGraphicFramePr>
          <p:cNvPr id="2" name="Object 1"/>
          <p:cNvGraphicFramePr>
            <a:graphicFrameLocks noChangeAspect="1"/>
          </p:cNvGraphicFramePr>
          <p:nvPr>
            <p:extLst>
              <p:ext uri="{D42A27DB-BD31-4B8C-83A1-F6EECF244321}">
                <p14:modId xmlns:p14="http://schemas.microsoft.com/office/powerpoint/2010/main" val="3165631171"/>
              </p:ext>
            </p:extLst>
          </p:nvPr>
        </p:nvGraphicFramePr>
        <p:xfrm>
          <a:off x="2197418" y="5165275"/>
          <a:ext cx="2219325" cy="600075"/>
        </p:xfrm>
        <a:graphic>
          <a:graphicData uri="http://schemas.openxmlformats.org/presentationml/2006/ole">
            <mc:AlternateContent xmlns:mc="http://schemas.openxmlformats.org/markup-compatibility/2006">
              <mc:Choice xmlns:v="urn:schemas-microsoft-com:vml" Requires="v">
                <p:oleObj name="Bitmap Image" r:id="rId4" imgW="2219400" imgH="600120" progId="Paint.Picture">
                  <p:embed/>
                </p:oleObj>
              </mc:Choice>
              <mc:Fallback>
                <p:oleObj name="Bitmap Image" r:id="rId4" imgW="2219400" imgH="600120" progId="Paint.Picture">
                  <p:embed/>
                  <p:pic>
                    <p:nvPicPr>
                      <p:cNvPr id="2" name="Object 1"/>
                      <p:cNvPicPr/>
                      <p:nvPr/>
                    </p:nvPicPr>
                    <p:blipFill>
                      <a:blip r:embed="rId5"/>
                      <a:stretch>
                        <a:fillRect/>
                      </a:stretch>
                    </p:blipFill>
                    <p:spPr>
                      <a:xfrm>
                        <a:off x="2197418" y="5165275"/>
                        <a:ext cx="2219325" cy="600075"/>
                      </a:xfrm>
                      <a:prstGeom prst="rect">
                        <a:avLst/>
                      </a:prstGeom>
                    </p:spPr>
                  </p:pic>
                </p:oleObj>
              </mc:Fallback>
            </mc:AlternateContent>
          </a:graphicData>
        </a:graphic>
      </p:graphicFrame>
      <p:pic>
        <p:nvPicPr>
          <p:cNvPr id="3" name="Picture 2"/>
          <p:cNvPicPr>
            <a:picLocks noChangeAspect="1"/>
          </p:cNvPicPr>
          <p:nvPr/>
        </p:nvPicPr>
        <p:blipFill>
          <a:blip r:embed="rId6"/>
          <a:stretch>
            <a:fillRect/>
          </a:stretch>
        </p:blipFill>
        <p:spPr>
          <a:xfrm>
            <a:off x="1865947" y="5834292"/>
            <a:ext cx="3095625" cy="914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87086483"/>
              </p:ext>
            </p:extLst>
          </p:nvPr>
        </p:nvGraphicFramePr>
        <p:xfrm>
          <a:off x="5974081" y="5165275"/>
          <a:ext cx="2571750" cy="571500"/>
        </p:xfrm>
        <a:graphic>
          <a:graphicData uri="http://schemas.openxmlformats.org/presentationml/2006/ole">
            <mc:AlternateContent xmlns:mc="http://schemas.openxmlformats.org/markup-compatibility/2006">
              <mc:Choice xmlns:v="urn:schemas-microsoft-com:vml" Requires="v">
                <p:oleObj name="Bitmap Image" r:id="rId7" imgW="2571840" imgH="571680" progId="Paint.Picture">
                  <p:embed/>
                </p:oleObj>
              </mc:Choice>
              <mc:Fallback>
                <p:oleObj name="Bitmap Image" r:id="rId7" imgW="2571840" imgH="571680" progId="Paint.Picture">
                  <p:embed/>
                  <p:pic>
                    <p:nvPicPr>
                      <p:cNvPr id="4" name="Object 3"/>
                      <p:cNvPicPr/>
                      <p:nvPr/>
                    </p:nvPicPr>
                    <p:blipFill>
                      <a:blip r:embed="rId8"/>
                      <a:stretch>
                        <a:fillRect/>
                      </a:stretch>
                    </p:blipFill>
                    <p:spPr>
                      <a:xfrm>
                        <a:off x="5974081" y="5165275"/>
                        <a:ext cx="2571750" cy="571500"/>
                      </a:xfrm>
                      <a:prstGeom prst="rect">
                        <a:avLst/>
                      </a:prstGeom>
                    </p:spPr>
                  </p:pic>
                </p:oleObj>
              </mc:Fallback>
            </mc:AlternateContent>
          </a:graphicData>
        </a:graphic>
      </p:graphicFrame>
      <p:pic>
        <p:nvPicPr>
          <p:cNvPr id="5" name="Picture 4"/>
          <p:cNvPicPr>
            <a:picLocks noChangeAspect="1"/>
          </p:cNvPicPr>
          <p:nvPr/>
        </p:nvPicPr>
        <p:blipFill>
          <a:blip r:embed="rId9"/>
          <a:stretch>
            <a:fillRect/>
          </a:stretch>
        </p:blipFill>
        <p:spPr>
          <a:xfrm>
            <a:off x="5159693" y="5834292"/>
            <a:ext cx="4200525" cy="790575"/>
          </a:xfrm>
          <a:prstGeom prst="rect">
            <a:avLst/>
          </a:prstGeom>
        </p:spPr>
      </p:pic>
    </p:spTree>
    <p:extLst>
      <p:ext uri="{BB962C8B-B14F-4D97-AF65-F5344CB8AC3E}">
        <p14:creationId xmlns:p14="http://schemas.microsoft.com/office/powerpoint/2010/main" val="3730533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err="1"/>
              <a:t>Deep</a:t>
            </a:r>
            <a:r>
              <a:rPr lang="fr-CH" dirty="0"/>
              <a:t> Learning</a:t>
            </a:r>
          </a:p>
          <a:p>
            <a:pPr lvl="1">
              <a:buFont typeface="Courier New" panose="02070309020205020404" pitchFamily="49" charset="0"/>
              <a:buChar char="o"/>
            </a:pPr>
            <a:r>
              <a:rPr lang="en-US" sz="2000" dirty="0"/>
              <a:t>subset of Machine Learning</a:t>
            </a:r>
          </a:p>
          <a:p>
            <a:pPr lvl="1">
              <a:buFont typeface="Courier New" panose="02070309020205020404" pitchFamily="49" charset="0"/>
              <a:buChar char="o"/>
            </a:pPr>
            <a:r>
              <a:rPr lang="en-US" sz="2000" dirty="0"/>
              <a:t>use artificial neural networks</a:t>
            </a:r>
          </a:p>
          <a:p>
            <a:pPr lvl="1">
              <a:buFont typeface="Courier New" panose="02070309020205020404" pitchFamily="49" charset="0"/>
              <a:buChar char="o"/>
            </a:pPr>
            <a:r>
              <a:rPr lang="en-US" sz="2000" dirty="0"/>
              <a:t>analyzes data with a logical structure similar to how a human would draw conclusions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pic>
        <p:nvPicPr>
          <p:cNvPr id="5" name="Picture 4"/>
          <p:cNvPicPr>
            <a:picLocks noChangeAspect="1"/>
          </p:cNvPicPr>
          <p:nvPr/>
        </p:nvPicPr>
        <p:blipFill>
          <a:blip r:embed="rId5"/>
          <a:stretch>
            <a:fillRect/>
          </a:stretch>
        </p:blipFill>
        <p:spPr>
          <a:xfrm>
            <a:off x="1402635" y="3691457"/>
            <a:ext cx="5851605" cy="3057235"/>
          </a:xfrm>
          <a:prstGeom prst="rect">
            <a:avLst/>
          </a:prstGeom>
        </p:spPr>
      </p:pic>
    </p:spTree>
    <p:extLst>
      <p:ext uri="{BB962C8B-B14F-4D97-AF65-F5344CB8AC3E}">
        <p14:creationId xmlns:p14="http://schemas.microsoft.com/office/powerpoint/2010/main" val="1482262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popular machine learning algorithm which can be used for both Classification and Regression problems in ML</a:t>
            </a:r>
          </a:p>
          <a:p>
            <a:pPr algn="just"/>
            <a:r>
              <a:rPr lang="en-US" sz="2000" dirty="0"/>
              <a:t>based on the concept of </a:t>
            </a:r>
            <a:r>
              <a:rPr lang="en-US" sz="2000" b="1" dirty="0"/>
              <a:t>ensemble learning,</a:t>
            </a:r>
            <a:r>
              <a:rPr lang="en-US" sz="2000" dirty="0"/>
              <a:t> which is a process of </a:t>
            </a:r>
            <a:r>
              <a:rPr lang="en-US" sz="2000" i="1" dirty="0"/>
              <a:t>combining multiple classifiers to solve a complex problem and to improve the performance of the model.</a:t>
            </a:r>
          </a:p>
          <a:p>
            <a:pPr algn="just"/>
            <a:r>
              <a:rPr lang="en-US" sz="1800" dirty="0">
                <a:latin typeface="Arial"/>
                <a:cs typeface="Arial"/>
              </a:rPr>
              <a:t>Random Forest is a classifier that contains a number of decision trees on various subsets of the given dataset and takes the average to improve the predictive accuracy of that dataset.</a:t>
            </a:r>
          </a:p>
          <a:p>
            <a:pPr algn="just"/>
            <a:r>
              <a:rPr lang="en-US" sz="1800" dirty="0">
                <a:latin typeface="Arial"/>
                <a:cs typeface="Arial"/>
              </a:rPr>
              <a:t>Instead of relying on one decision tree, the random forest takes the prediction from each tree and based on the majority votes of predictions, and it predicts the final output.</a:t>
            </a:r>
          </a:p>
          <a:p>
            <a:pPr algn="just"/>
            <a:r>
              <a:rPr lang="en-US" sz="1800" dirty="0">
                <a:latin typeface="Arial"/>
                <a:cs typeface="Arial"/>
              </a:rPr>
              <a:t>The greater number of trees in the forest leads to higher accuracy and prevents the problem of overfitting. </a:t>
            </a:r>
          </a:p>
        </p:txBody>
      </p:sp>
    </p:spTree>
    <p:extLst>
      <p:ext uri="{BB962C8B-B14F-4D97-AF65-F5344CB8AC3E}">
        <p14:creationId xmlns:p14="http://schemas.microsoft.com/office/powerpoint/2010/main" val="456937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89" y="1885654"/>
            <a:ext cx="5715000" cy="3810000"/>
          </a:xfrm>
        </p:spPr>
      </p:pic>
      <p:sp>
        <p:nvSpPr>
          <p:cNvPr id="8" name="Content Placeholder 1"/>
          <p:cNvSpPr txBox="1">
            <a:spLocks/>
          </p:cNvSpPr>
          <p:nvPr/>
        </p:nvSpPr>
        <p:spPr>
          <a:xfrm>
            <a:off x="838200" y="1825625"/>
            <a:ext cx="426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Bootstrap (select the features and the training samples at random, with replacement, to create the </a:t>
            </a:r>
            <a:r>
              <a:rPr lang="en-US" sz="2000" i="1" dirty="0"/>
              <a:t>n</a:t>
            </a:r>
            <a:r>
              <a:rPr lang="en-US" sz="2000" dirty="0"/>
              <a:t> training datasets)</a:t>
            </a:r>
          </a:p>
          <a:p>
            <a:pPr algn="just"/>
            <a:r>
              <a:rPr lang="en-US" sz="2000" dirty="0"/>
              <a:t> </a:t>
            </a:r>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Same as for the decision trees</a:t>
            </a:r>
          </a:p>
          <a:p>
            <a:pPr lvl="1" algn="just">
              <a:buFont typeface="Wingdings" panose="05000000000000000000" pitchFamily="2" charset="2"/>
              <a:buChar char="§"/>
            </a:pPr>
            <a:r>
              <a:rPr lang="en-US" sz="1800" dirty="0">
                <a:latin typeface="Arial"/>
                <a:cs typeface="Arial"/>
              </a:rPr>
              <a:t>Number of trees in the forest</a:t>
            </a:r>
          </a:p>
          <a:p>
            <a:pPr algn="just"/>
            <a:endParaRPr lang="en-US" sz="1800" dirty="0">
              <a:latin typeface="Arial"/>
              <a:cs typeface="Arial"/>
            </a:endParaRPr>
          </a:p>
        </p:txBody>
      </p:sp>
    </p:spTree>
    <p:extLst>
      <p:ext uri="{BB962C8B-B14F-4D97-AF65-F5344CB8AC3E}">
        <p14:creationId xmlns:p14="http://schemas.microsoft.com/office/powerpoint/2010/main" val="3647856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4" name="Picture 3"/>
          <p:cNvPicPr>
            <a:picLocks noChangeAspect="1"/>
          </p:cNvPicPr>
          <p:nvPr/>
        </p:nvPicPr>
        <p:blipFill>
          <a:blip r:embed="rId4"/>
          <a:stretch>
            <a:fillRect/>
          </a:stretch>
        </p:blipFill>
        <p:spPr>
          <a:xfrm>
            <a:off x="2313462" y="1544002"/>
            <a:ext cx="7181850" cy="7153275"/>
          </a:xfrm>
          <a:prstGeom prst="rect">
            <a:avLst/>
          </a:prstGeom>
        </p:spPr>
      </p:pic>
    </p:spTree>
    <p:extLst>
      <p:ext uri="{BB962C8B-B14F-4D97-AF65-F5344CB8AC3E}">
        <p14:creationId xmlns:p14="http://schemas.microsoft.com/office/powerpoint/2010/main" val="7174565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t>AdaBoost</a:t>
            </a:r>
            <a:r>
              <a:rPr lang="en-US" sz="2000" dirty="0"/>
              <a:t> algorithms can be used for both classification and regression problem</a:t>
            </a:r>
          </a:p>
          <a:p>
            <a:pPr algn="just"/>
            <a:r>
              <a:rPr lang="en-US" sz="2000" dirty="0"/>
              <a:t>Combine multiple “weak classifiers” into a single “strong classifier”</a:t>
            </a:r>
          </a:p>
          <a:p>
            <a:pPr algn="just"/>
            <a:r>
              <a:rPr lang="en-US" sz="1800" dirty="0">
                <a:latin typeface="Arial"/>
                <a:cs typeface="Arial"/>
              </a:rPr>
              <a:t>Based on the concept of </a:t>
            </a:r>
            <a:r>
              <a:rPr lang="en-US" sz="1800" b="1" dirty="0">
                <a:latin typeface="Arial"/>
                <a:cs typeface="Arial"/>
              </a:rPr>
              <a:t>ensemble learning</a:t>
            </a:r>
            <a:r>
              <a:rPr lang="en-US" sz="1800" dirty="0">
                <a:latin typeface="Arial"/>
                <a:cs typeface="Arial"/>
              </a:rPr>
              <a:t>: power of </a:t>
            </a:r>
            <a:r>
              <a:rPr lang="en-US" sz="1800" dirty="0" err="1">
                <a:latin typeface="Arial"/>
                <a:cs typeface="Arial"/>
              </a:rPr>
              <a:t>ensembling</a:t>
            </a:r>
            <a:r>
              <a:rPr lang="en-US" sz="1800" dirty="0">
                <a:latin typeface="Arial"/>
                <a:cs typeface="Arial"/>
              </a:rPr>
              <a:t> is such that we can still build powerful ensemble models even when the individual models in the ensembles are extremely simple.</a:t>
            </a:r>
          </a:p>
          <a:p>
            <a:pPr algn="just"/>
            <a:r>
              <a:rPr lang="en-US" sz="1800" dirty="0">
                <a:latin typeface="Arial"/>
                <a:cs typeface="Arial"/>
              </a:rPr>
              <a:t>Boosting algorithms try to build a strong learner (predictive model) from the mistakes of several weaker models.</a:t>
            </a:r>
          </a:p>
          <a:p>
            <a:pPr algn="just"/>
            <a:r>
              <a:rPr lang="en-US" sz="1800" dirty="0">
                <a:latin typeface="Arial" panose="020B0604020202020204" pitchFamily="34" charset="0"/>
                <a:cs typeface="Arial" panose="020B0604020202020204" pitchFamily="34" charset="0"/>
              </a:rPr>
              <a:t>Boosting basically tries to reduce the bias error which arises when models are not able to identify relevant trends in the data. This happens by evaluating the difference between the predicted value and the actual value.</a:t>
            </a:r>
          </a:p>
          <a:p>
            <a:pPr algn="just"/>
            <a:r>
              <a:rPr lang="en-US" sz="1800" dirty="0">
                <a:latin typeface="Arial"/>
                <a:cs typeface="Arial"/>
              </a:rPr>
              <a:t>You 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p>
          <a:p>
            <a:pPr algn="just"/>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7393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The weak learners in </a:t>
            </a:r>
            <a:r>
              <a:rPr lang="en-US" sz="1800" dirty="0" err="1">
                <a:latin typeface="Arial"/>
                <a:cs typeface="Arial"/>
              </a:rPr>
              <a:t>AdaBoost</a:t>
            </a:r>
            <a:r>
              <a:rPr lang="en-US" sz="1800" dirty="0">
                <a:latin typeface="Arial"/>
                <a:cs typeface="Arial"/>
              </a:rPr>
              <a:t> are decision trees with a single split, called </a:t>
            </a:r>
            <a:r>
              <a:rPr lang="en-US" sz="1800" b="1" dirty="0">
                <a:latin typeface="Arial"/>
                <a:cs typeface="Arial"/>
              </a:rPr>
              <a:t>decision stumps</a:t>
            </a:r>
            <a:r>
              <a:rPr lang="en-US" sz="1800" dirty="0">
                <a:latin typeface="Arial"/>
                <a:cs typeface="Arial"/>
              </a:rPr>
              <a:t>.</a:t>
            </a:r>
          </a:p>
          <a:p>
            <a:pPr algn="just"/>
            <a:r>
              <a:rPr lang="en-US" sz="1800" dirty="0">
                <a:latin typeface="Arial" panose="020B0604020202020204" pitchFamily="34" charset="0"/>
                <a:cs typeface="Arial" panose="020B0604020202020204" pitchFamily="34" charset="0"/>
              </a:rPr>
              <a:t>Stumps alone are not a good way to make decisions. A full-grown tree combines the decisions from all variables to predict the target value. A stump, on the other hand, can only use one variable to make a decision</a:t>
            </a:r>
          </a:p>
          <a:p>
            <a:pPr algn="just"/>
            <a:r>
              <a:rPr lang="en-US" sz="1800" dirty="0">
                <a:latin typeface="Arial"/>
                <a:cs typeface="Arial"/>
              </a:rPr>
              <a:t>Difference between Random Forest and </a:t>
            </a:r>
            <a:r>
              <a:rPr lang="en-US" sz="1800" dirty="0" err="1">
                <a:latin typeface="Arial"/>
                <a:cs typeface="Arial"/>
              </a:rPr>
              <a:t>AdaBoost</a:t>
            </a:r>
            <a:r>
              <a:rPr lang="en-US" sz="1800" dirty="0">
                <a:latin typeface="Arial"/>
                <a:cs typeface="Arial"/>
              </a:rPr>
              <a:t>:</a:t>
            </a:r>
          </a:p>
          <a:p>
            <a:pPr lvl="1" algn="just"/>
            <a:r>
              <a:rPr lang="en-US" sz="1800" dirty="0" err="1">
                <a:latin typeface="Arial"/>
                <a:cs typeface="Arial"/>
              </a:rPr>
              <a:t>AdaBoost</a:t>
            </a:r>
            <a:r>
              <a:rPr lang="en-US" sz="1800" dirty="0">
                <a:latin typeface="Arial"/>
                <a:cs typeface="Arial"/>
              </a:rPr>
              <a:t> uses a forest of stumps rather than trees. </a:t>
            </a:r>
          </a:p>
          <a:p>
            <a:pPr lvl="1" algn="just"/>
            <a:r>
              <a:rPr lang="en-US" sz="1800" dirty="0" err="1">
                <a:latin typeface="Arial"/>
                <a:cs typeface="Arial"/>
              </a:rPr>
              <a:t>AdaBoost</a:t>
            </a:r>
            <a:r>
              <a:rPr lang="en-US" sz="1800" dirty="0">
                <a:latin typeface="Arial"/>
                <a:cs typeface="Arial"/>
              </a:rPr>
              <a:t> stumps have different contributions to the prediction.</a:t>
            </a:r>
          </a:p>
          <a:p>
            <a:pPr lvl="1" algn="just"/>
            <a:r>
              <a:rPr lang="en-US" sz="1800" dirty="0">
                <a:latin typeface="Arial"/>
                <a:cs typeface="Arial"/>
              </a:rPr>
              <a:t>In </a:t>
            </a:r>
            <a:r>
              <a:rPr lang="en-US" sz="1800" dirty="0" err="1">
                <a:latin typeface="Arial"/>
                <a:cs typeface="Arial"/>
              </a:rPr>
              <a:t>AdaBoost</a:t>
            </a:r>
            <a:r>
              <a:rPr lang="en-US" sz="1800" dirty="0">
                <a:latin typeface="Arial"/>
                <a:cs typeface="Arial"/>
              </a:rPr>
              <a:t>, models are added sequentially, each correcting its predecessor.</a:t>
            </a:r>
          </a:p>
          <a:p>
            <a:pPr algn="just"/>
            <a:r>
              <a:rPr lang="en-US" sz="1800" dirty="0">
                <a:latin typeface="Arial"/>
                <a:cs typeface="Arial"/>
              </a:rPr>
              <a:t>Each stump is made by taking the mistakes of the previous stumps into account by applying an importance weight on each sample. At the beginning of the algorithm, all the samples have the same weight but then after the first stump, the </a:t>
            </a:r>
            <a:r>
              <a:rPr lang="en-US" sz="1800" dirty="0" err="1">
                <a:latin typeface="Arial"/>
                <a:cs typeface="Arial"/>
              </a:rPr>
              <a:t>missclassified</a:t>
            </a:r>
            <a:r>
              <a:rPr lang="en-US" sz="1800" dirty="0">
                <a:latin typeface="Arial"/>
                <a:cs typeface="Arial"/>
              </a:rPr>
              <a:t> points will have a higher weight so that the next stumps really focuses on predicting them well.</a:t>
            </a:r>
          </a:p>
        </p:txBody>
      </p:sp>
    </p:spTree>
    <p:extLst>
      <p:ext uri="{BB962C8B-B14F-4D97-AF65-F5344CB8AC3E}">
        <p14:creationId xmlns:p14="http://schemas.microsoft.com/office/powerpoint/2010/main" val="3583915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marL="342900" indent="-342900" algn="just">
              <a:buFont typeface="+mj-lt"/>
              <a:buAutoNum type="arabicPeriod"/>
            </a:pPr>
            <a:r>
              <a:rPr lang="en-US" sz="1800" dirty="0">
                <a:latin typeface="Arial"/>
                <a:cs typeface="Arial"/>
              </a:rPr>
              <a:t>A weak classifier (e.g. a decision stump) is made on top of the training data based on the weighted samples. Here, the weights of each sample indicate how important it is to be correctly classified. Initially, for the first stump, we give all the samples equal weights.</a:t>
            </a:r>
          </a:p>
          <a:p>
            <a:pPr marL="342900" indent="-342900" algn="just">
              <a:buFont typeface="+mj-lt"/>
              <a:buAutoNum type="arabicPeriod"/>
            </a:pPr>
            <a:r>
              <a:rPr lang="en-US" sz="1800" dirty="0">
                <a:latin typeface="Arial"/>
                <a:cs typeface="Arial"/>
              </a:rPr>
              <a:t>We create a decision stump for each variable and see how well each stump classifies samples to their target classes.</a:t>
            </a:r>
          </a:p>
          <a:p>
            <a:pPr marL="342900" indent="-342900" algn="just">
              <a:buFont typeface="+mj-lt"/>
              <a:buAutoNum type="arabicPeriod"/>
            </a:pPr>
            <a:r>
              <a:rPr lang="en-US" sz="1800" dirty="0">
                <a:latin typeface="Arial"/>
                <a:cs typeface="Arial"/>
              </a:rPr>
              <a:t>More weight is assigned to the incorrectly classified samples so that they're classified correctly in the next decision stump. Weight is also assigned to each classifier based on the accuracy of the classifier, which means high accuracy = high weight !</a:t>
            </a:r>
          </a:p>
          <a:p>
            <a:pPr marL="342900" indent="-342900" algn="just">
              <a:buFont typeface="+mj-lt"/>
              <a:buAutoNum type="arabicPeriod"/>
            </a:pPr>
            <a:r>
              <a:rPr lang="en-US" sz="1800" dirty="0">
                <a:latin typeface="Arial"/>
                <a:cs typeface="Arial"/>
              </a:rPr>
              <a:t>Reiterate from Step 2 until all the data points have been correctly classified, or the maximum iteration level has been reached.</a:t>
            </a:r>
          </a:p>
        </p:txBody>
      </p:sp>
    </p:spTree>
    <p:extLst>
      <p:ext uri="{BB962C8B-B14F-4D97-AF65-F5344CB8AC3E}">
        <p14:creationId xmlns:p14="http://schemas.microsoft.com/office/powerpoint/2010/main" val="16715505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mc:AlternateContent xmlns:mc="http://schemas.openxmlformats.org/markup-compatibility/2006" xmlns:a14="http://schemas.microsoft.com/office/drawing/2010/main">
        <mc:Choice Requires="a14">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Misclassification rate is calculated for each model:</a:t>
                </a:r>
              </a:p>
              <a:p>
                <a:pPr marL="0" indent="0" algn="ctr">
                  <a:buNone/>
                </a:pPr>
                <a14:m>
                  <m:oMath xmlns:m="http://schemas.openxmlformats.org/officeDocument/2006/math">
                    <m:r>
                      <a:rPr lang="fr-CH" sz="1800" b="0" i="1" smtClean="0">
                        <a:latin typeface="Cambria Math" panose="02040503050406030204" pitchFamily="18" charset="0"/>
                        <a:ea typeface="Cambria Math" panose="02040503050406030204" pitchFamily="18" charset="0"/>
                        <a:cs typeface="Arial"/>
                      </a:rPr>
                      <m:t>∝ = </m:t>
                    </m:r>
                    <m:r>
                      <a:rPr lang="fr-CH" sz="1800" b="0" i="1" smtClean="0">
                        <a:latin typeface="Cambria Math" panose="02040503050406030204" pitchFamily="18" charset="0"/>
                        <a:cs typeface="Arial"/>
                      </a:rPr>
                      <m:t>𝐿</m:t>
                    </m:r>
                    <m:r>
                      <a:rPr lang="fr-CH" sz="1800" b="0" i="1" smtClean="0">
                        <a:latin typeface="Cambria Math" panose="02040503050406030204" pitchFamily="18" charset="0"/>
                        <a:cs typeface="Arial"/>
                      </a:rPr>
                      <m:t>∗</m:t>
                    </m:r>
                    <m:r>
                      <m:rPr>
                        <m:sty m:val="p"/>
                      </m:rPr>
                      <a:rPr lang="fr-CH" sz="1800" b="0" i="0" smtClean="0">
                        <a:latin typeface="Cambria Math" panose="02040503050406030204" pitchFamily="18" charset="0"/>
                        <a:cs typeface="Arial"/>
                      </a:rPr>
                      <m:t>ln</m:t>
                    </m:r>
                    <m:r>
                      <a:rPr lang="fr-CH" sz="1800" b="0" i="1" smtClean="0">
                        <a:latin typeface="Cambria Math" panose="02040503050406030204" pitchFamily="18" charset="0"/>
                        <a:cs typeface="Arial"/>
                      </a:rPr>
                      <m:t>⁡(</m:t>
                    </m:r>
                    <m:f>
                      <m:fPr>
                        <m:ctrlPr>
                          <a:rPr lang="fr-CH" sz="1800" b="0" i="1" smtClean="0">
                            <a:latin typeface="Cambria Math" panose="02040503050406030204" pitchFamily="18" charset="0"/>
                            <a:cs typeface="Arial"/>
                          </a:rPr>
                        </m:ctrlPr>
                      </m:fPr>
                      <m:num>
                        <m:r>
                          <a:rPr lang="fr-CH" sz="1800" b="0" i="1" smtClean="0">
                            <a:latin typeface="Cambria Math" panose="02040503050406030204" pitchFamily="18" charset="0"/>
                            <a:cs typeface="Arial"/>
                          </a:rPr>
                          <m:t>1−</m:t>
                        </m:r>
                        <m:r>
                          <a:rPr lang="fr-CH" sz="1800" b="0" i="1" smtClean="0">
                            <a:latin typeface="Cambria Math" panose="02040503050406030204" pitchFamily="18" charset="0"/>
                            <a:cs typeface="Arial"/>
                          </a:rPr>
                          <m:t>𝑒𝑟𝑟𝑜𝑟</m:t>
                        </m:r>
                      </m:num>
                      <m:den>
                        <m:r>
                          <a:rPr lang="fr-CH" sz="1800" b="0" i="1" smtClean="0">
                            <a:latin typeface="Cambria Math" panose="02040503050406030204" pitchFamily="18" charset="0"/>
                            <a:cs typeface="Arial"/>
                          </a:rPr>
                          <m:t>𝑒𝑟𝑟𝑜𝑟</m:t>
                        </m:r>
                      </m:den>
                    </m:f>
                  </m:oMath>
                </a14:m>
                <a:r>
                  <a:rPr lang="en-US" sz="1800" dirty="0">
                    <a:latin typeface="Arial"/>
                    <a:cs typeface="Arial"/>
                  </a:rPr>
                  <a:t>) with L = learning rate and error = </a:t>
                </a:r>
                <a14:m>
                  <m:oMath xmlns:m="http://schemas.openxmlformats.org/officeDocument/2006/math">
                    <m:f>
                      <m:fPr>
                        <m:ctrlPr>
                          <a:rPr lang="en-US" sz="1800" i="1" smtClean="0">
                            <a:latin typeface="Cambria Math" panose="02040503050406030204" pitchFamily="18" charset="0"/>
                            <a:cs typeface="Arial"/>
                          </a:rPr>
                        </m:ctrlPr>
                      </m:fPr>
                      <m:num>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 ∗ </m:t>
                        </m:r>
                        <m:r>
                          <m:rPr>
                            <m:nor/>
                          </m:rPr>
                          <a:rPr lang="fr-CH" sz="1800" dirty="0"/>
                          <m:t>terror</m:t>
                        </m:r>
                        <m:r>
                          <m:rPr>
                            <m:nor/>
                          </m:rPr>
                          <a:rPr lang="fr-CH" sz="1800" dirty="0"/>
                          <m:t>(</m:t>
                        </m:r>
                        <m:r>
                          <m:rPr>
                            <m:nor/>
                          </m:rPr>
                          <a:rPr lang="fr-CH" sz="1800" dirty="0"/>
                          <m:t>i</m:t>
                        </m:r>
                        <m:r>
                          <m:rPr>
                            <m:nor/>
                          </m:rPr>
                          <a:rPr lang="fr-CH" sz="1800" dirty="0"/>
                          <m:t>))</m:t>
                        </m:r>
                      </m:num>
                      <m:den>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m:t>
                        </m:r>
                        <m:r>
                          <m:rPr>
                            <m:nor/>
                          </m:rPr>
                          <a:rPr lang="en-US" sz="1800" dirty="0">
                            <a:latin typeface="Arial"/>
                            <a:cs typeface="Arial"/>
                          </a:rPr>
                          <m:t> </m:t>
                        </m:r>
                      </m:den>
                    </m:f>
                  </m:oMath>
                </a14:m>
                <a:r>
                  <a:rPr lang="fr-CH" sz="1800" dirty="0"/>
                  <a:t> </a:t>
                </a:r>
              </a:p>
              <a:p>
                <a:pPr marL="0" indent="0" algn="ctr">
                  <a:buNone/>
                </a:pPr>
                <a:endParaRPr lang="fr-CH" sz="1800" dirty="0">
                  <a:latin typeface="Arial"/>
                  <a:cs typeface="Arial"/>
                </a:endParaRPr>
              </a:p>
              <a:p>
                <a:pPr marL="0" indent="0" algn="ctr">
                  <a:buNone/>
                </a:pPr>
                <a:endParaRPr lang="fr-CH" sz="1800" dirty="0">
                  <a:latin typeface="Arial"/>
                  <a:cs typeface="Arial"/>
                </a:endParaRPr>
              </a:p>
              <a:p>
                <a:r>
                  <a:rPr lang="en-US" sz="1800" dirty="0">
                    <a:latin typeface="Arial"/>
                    <a:cs typeface="Arial"/>
                  </a:rPr>
                  <a:t>Predictions are made by calculating the weighted average of the weak classifiers.</a:t>
                </a:r>
              </a:p>
              <a:p>
                <a:r>
                  <a:rPr lang="en-US" sz="1800" dirty="0" err="1">
                    <a:latin typeface="Arial"/>
                    <a:cs typeface="Arial"/>
                  </a:rPr>
                  <a:t>Hyperparameters</a:t>
                </a:r>
                <a:r>
                  <a:rPr lang="en-US" sz="1800" dirty="0">
                    <a:latin typeface="Arial"/>
                    <a:cs typeface="Arial"/>
                  </a:rPr>
                  <a:t>:</a:t>
                </a:r>
              </a:p>
              <a:p>
                <a:pPr lvl="1">
                  <a:buFont typeface="Wingdings" panose="05000000000000000000" pitchFamily="2" charset="2"/>
                  <a:buChar char="§"/>
                </a:pPr>
                <a:r>
                  <a:rPr lang="en-US" sz="1800" dirty="0">
                    <a:latin typeface="Arial"/>
                    <a:cs typeface="Arial"/>
                  </a:rPr>
                  <a:t>Number of stumps</a:t>
                </a:r>
              </a:p>
              <a:p>
                <a:pPr lvl="1">
                  <a:buFont typeface="Wingdings" panose="05000000000000000000" pitchFamily="2" charset="2"/>
                  <a:buChar char="§"/>
                </a:pPr>
                <a:r>
                  <a:rPr lang="en-US" sz="1800" dirty="0">
                    <a:latin typeface="Arial"/>
                    <a:cs typeface="Arial"/>
                  </a:rPr>
                  <a:t>Learning rate L: weight applied to each classifier at each boosting iteration</a:t>
                </a:r>
              </a:p>
              <a:p>
                <a:r>
                  <a:rPr lang="en-US" sz="2400" dirty="0">
                    <a:latin typeface="Arial"/>
                    <a:cs typeface="Arial"/>
                  </a:rPr>
                  <a:t>Need high quality data !</a:t>
                </a:r>
              </a:p>
            </p:txBody>
          </p:sp>
        </mc:Choice>
        <mc:Fallback xmlns="">
          <p:sp>
            <p:nvSpPr>
              <p:cNvPr id="9" name="Content Placeholder 1"/>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812" t="-1261"/>
                </a:stretch>
              </a:blipFill>
            </p:spPr>
            <p:txBody>
              <a:bodyPr/>
              <a:lstStyle/>
              <a:p>
                <a:r>
                  <a:rPr lang="fr-CH">
                    <a:noFill/>
                  </a:rPr>
                  <a:t> </a:t>
                </a:r>
              </a:p>
            </p:txBody>
          </p:sp>
        </mc:Fallback>
      </mc:AlternateContent>
      <p:pic>
        <p:nvPicPr>
          <p:cNvPr id="2" name="Picture 1"/>
          <p:cNvPicPr>
            <a:picLocks noChangeAspect="1"/>
          </p:cNvPicPr>
          <p:nvPr/>
        </p:nvPicPr>
        <p:blipFill>
          <a:blip r:embed="rId5"/>
          <a:stretch>
            <a:fillRect/>
          </a:stretch>
        </p:blipFill>
        <p:spPr>
          <a:xfrm>
            <a:off x="2615565" y="2765660"/>
            <a:ext cx="6039786" cy="576663"/>
          </a:xfrm>
          <a:prstGeom prst="rect">
            <a:avLst/>
          </a:prstGeom>
        </p:spPr>
      </p:pic>
    </p:spTree>
    <p:extLst>
      <p:ext uri="{BB962C8B-B14F-4D97-AF65-F5344CB8AC3E}">
        <p14:creationId xmlns:p14="http://schemas.microsoft.com/office/powerpoint/2010/main" val="39894914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6" name="Picture 5"/>
          <p:cNvPicPr>
            <a:picLocks noChangeAspect="1"/>
          </p:cNvPicPr>
          <p:nvPr/>
        </p:nvPicPr>
        <p:blipFill>
          <a:blip r:embed="rId4"/>
          <a:stretch>
            <a:fillRect/>
          </a:stretch>
        </p:blipFill>
        <p:spPr>
          <a:xfrm>
            <a:off x="2050016" y="1690688"/>
            <a:ext cx="8091968" cy="4474194"/>
          </a:xfrm>
          <a:prstGeom prst="rect">
            <a:avLst/>
          </a:prstGeom>
        </p:spPr>
      </p:pic>
    </p:spTree>
    <p:extLst>
      <p:ext uri="{BB962C8B-B14F-4D97-AF65-F5344CB8AC3E}">
        <p14:creationId xmlns:p14="http://schemas.microsoft.com/office/powerpoint/2010/main" val="8468368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87" y="1538287"/>
            <a:ext cx="8734425" cy="3781425"/>
          </a:xfrm>
          <a:prstGeom prst="rect">
            <a:avLst/>
          </a:prstGeom>
        </p:spPr>
      </p:pic>
    </p:spTree>
    <p:extLst>
      <p:ext uri="{BB962C8B-B14F-4D97-AF65-F5344CB8AC3E}">
        <p14:creationId xmlns:p14="http://schemas.microsoft.com/office/powerpoint/2010/main" val="8498196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9" y="1743075"/>
            <a:ext cx="12594381" cy="4116723"/>
          </a:xfrm>
          <a:prstGeom prst="rect">
            <a:avLst/>
          </a:prstGeom>
        </p:spPr>
      </p:pic>
    </p:spTree>
    <p:extLst>
      <p:ext uri="{BB962C8B-B14F-4D97-AF65-F5344CB8AC3E}">
        <p14:creationId xmlns:p14="http://schemas.microsoft.com/office/powerpoint/2010/main" val="1028640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4" name="Content Placeholder 3"/>
          <p:cNvSpPr>
            <a:spLocks noGrp="1"/>
          </p:cNvSpPr>
          <p:nvPr>
            <p:ph idx="1"/>
          </p:nvPr>
        </p:nvSpPr>
        <p:spPr>
          <a:xfrm>
            <a:off x="838200" y="3388527"/>
            <a:ext cx="10515600" cy="2788436"/>
          </a:xfrm>
        </p:spPr>
        <p:txBody>
          <a:bodyPr>
            <a:normAutofit/>
          </a:bodyPr>
          <a:lstStyle/>
          <a:p>
            <a:r>
              <a:rPr lang="en-US" sz="2400" dirty="0"/>
              <a:t>Learning begins with observations or data</a:t>
            </a:r>
          </a:p>
          <a:p>
            <a:r>
              <a:rPr lang="en-US" sz="2400" dirty="0"/>
              <a:t>The system looks for patterns in data and makes better decisions in the future based on the examples that we provide</a:t>
            </a:r>
          </a:p>
          <a:p>
            <a:r>
              <a:rPr lang="en-US" sz="2400" dirty="0"/>
              <a:t>The primary aim is to allow the computers learn automatically without human intervention or assistance and adjust actions accordingly</a:t>
            </a:r>
          </a:p>
          <a:p>
            <a:endParaRPr lang="fr-CH" dirty="0"/>
          </a:p>
        </p:txBody>
      </p:sp>
      <p:graphicFrame>
        <p:nvGraphicFramePr>
          <p:cNvPr id="9" name="Content Placeholder 4"/>
          <p:cNvGraphicFramePr>
            <a:graphicFrameLocks/>
          </p:cNvGraphicFramePr>
          <p:nvPr>
            <p:extLst>
              <p:ext uri="{D42A27DB-BD31-4B8C-83A1-F6EECF244321}">
                <p14:modId xmlns:p14="http://schemas.microsoft.com/office/powerpoint/2010/main" val="3144745588"/>
              </p:ext>
            </p:extLst>
          </p:nvPr>
        </p:nvGraphicFramePr>
        <p:xfrm>
          <a:off x="1915893" y="1397177"/>
          <a:ext cx="8360214" cy="1765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1038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Another boosting model. Remember, boosting model’s key is learning from the previous mistakes.</a:t>
            </a:r>
          </a:p>
          <a:p>
            <a:pPr algn="just"/>
            <a:r>
              <a:rPr lang="en-US" sz="2000" dirty="0"/>
              <a:t>Can be used for both classification and regression problem</a:t>
            </a:r>
          </a:p>
          <a:p>
            <a:r>
              <a:rPr lang="en-US" sz="2000" dirty="0"/>
              <a:t>Gradient boosting involves three elements:</a:t>
            </a:r>
          </a:p>
          <a:p>
            <a:pPr marL="800100" lvl="1" indent="-342900">
              <a:buFont typeface="+mj-lt"/>
              <a:buAutoNum type="arabicPeriod"/>
            </a:pPr>
            <a:r>
              <a:rPr lang="en-US" sz="1800" dirty="0"/>
              <a:t>A loss function to be optimized.</a:t>
            </a:r>
          </a:p>
          <a:p>
            <a:pPr marL="800100" lvl="1" indent="-342900">
              <a:buFont typeface="+mj-lt"/>
              <a:buAutoNum type="arabicPeriod"/>
            </a:pPr>
            <a:r>
              <a:rPr lang="en-US" sz="1800" dirty="0"/>
              <a:t>A weak learner to make predictions: decision trees (with 4-to-8 levels)</a:t>
            </a:r>
          </a:p>
          <a:p>
            <a:pPr marL="800100" lvl="1" indent="-342900">
              <a:buFont typeface="+mj-lt"/>
              <a:buAutoNum type="arabicPeriod"/>
            </a:pPr>
            <a:r>
              <a:rPr lang="en-US" sz="1800" dirty="0"/>
              <a:t>An additive model to add weak learners to minimize the loss function:</a:t>
            </a:r>
          </a:p>
          <a:p>
            <a:pPr lvl="2">
              <a:buFont typeface="Wingdings" panose="05000000000000000000" pitchFamily="2" charset="2"/>
              <a:buChar char="§"/>
            </a:pPr>
            <a:r>
              <a:rPr lang="en-US" sz="1800" dirty="0"/>
              <a:t>Trees are added one at a time, and existing trees in the model are not changed.</a:t>
            </a:r>
          </a:p>
          <a:p>
            <a:pPr lvl="2">
              <a:buFont typeface="Wingdings" panose="05000000000000000000" pitchFamily="2" charset="2"/>
              <a:buChar char="§"/>
            </a:pPr>
            <a:r>
              <a:rPr lang="en-US" sz="1800" dirty="0"/>
              <a:t>A gradient descent procedure is used to minimize the loss when adding trees.</a:t>
            </a:r>
          </a:p>
        </p:txBody>
      </p:sp>
    </p:spTree>
    <p:extLst>
      <p:ext uri="{BB962C8B-B14F-4D97-AF65-F5344CB8AC3E}">
        <p14:creationId xmlns:p14="http://schemas.microsoft.com/office/powerpoint/2010/main" val="4952875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97" y="1690688"/>
            <a:ext cx="10550606" cy="4505325"/>
          </a:xfrm>
          <a:prstGeom prst="rect">
            <a:avLst/>
          </a:prstGeom>
        </p:spPr>
      </p:pic>
    </p:spTree>
    <p:extLst>
      <p:ext uri="{BB962C8B-B14F-4D97-AF65-F5344CB8AC3E}">
        <p14:creationId xmlns:p14="http://schemas.microsoft.com/office/powerpoint/2010/main" val="404374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831" y="1795462"/>
            <a:ext cx="14553661" cy="4479123"/>
          </a:xfrm>
          <a:prstGeom prst="rect">
            <a:avLst/>
          </a:prstGeom>
        </p:spPr>
      </p:pic>
      <p:sp>
        <p:nvSpPr>
          <p:cNvPr id="2" name="TextBox 1"/>
          <p:cNvSpPr txBox="1"/>
          <p:nvPr/>
        </p:nvSpPr>
        <p:spPr>
          <a:xfrm>
            <a:off x="155812"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0.2 </a:t>
            </a:r>
          </a:p>
        </p:txBody>
      </p:sp>
      <p:sp>
        <p:nvSpPr>
          <p:cNvPr id="8" name="TextBox 7"/>
          <p:cNvSpPr txBox="1"/>
          <p:nvPr/>
        </p:nvSpPr>
        <p:spPr>
          <a:xfrm>
            <a:off x="3228833"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0.6 </a:t>
            </a:r>
          </a:p>
        </p:txBody>
      </p:sp>
      <p:sp>
        <p:nvSpPr>
          <p:cNvPr id="9" name="TextBox 8"/>
          <p:cNvSpPr txBox="1"/>
          <p:nvPr/>
        </p:nvSpPr>
        <p:spPr>
          <a:xfrm>
            <a:off x="196785" y="4659359"/>
            <a:ext cx="4838889" cy="338554"/>
          </a:xfrm>
          <a:prstGeom prst="rect">
            <a:avLst/>
          </a:prstGeom>
          <a:noFill/>
        </p:spPr>
        <p:txBody>
          <a:bodyPr wrap="none" rtlCol="0">
            <a:spAutoFit/>
          </a:bodyPr>
          <a:lstStyle/>
          <a:p>
            <a:r>
              <a:rPr lang="fr-CH" sz="1600" dirty="0"/>
              <a:t>Learning rate = 1 </a:t>
            </a:r>
            <a:r>
              <a:rPr lang="fr-CH" sz="1600" dirty="0" err="1"/>
              <a:t>Prediction</a:t>
            </a:r>
            <a:r>
              <a:rPr lang="fr-CH" sz="1600" dirty="0"/>
              <a:t> for </a:t>
            </a:r>
            <a:r>
              <a:rPr lang="fr-CH" sz="1600" dirty="0" err="1"/>
              <a:t>sample</a:t>
            </a:r>
            <a:r>
              <a:rPr lang="fr-CH" sz="1600" dirty="0"/>
              <a:t> </a:t>
            </a:r>
            <a:r>
              <a:rPr lang="fr-CH" sz="1600" i="1" dirty="0"/>
              <a:t>i</a:t>
            </a:r>
            <a:r>
              <a:rPr lang="fr-CH" sz="1600" dirty="0"/>
              <a:t>: 0.2+1*0.6=0.8 </a:t>
            </a:r>
          </a:p>
        </p:txBody>
      </p:sp>
      <p:sp>
        <p:nvSpPr>
          <p:cNvPr id="11" name="TextBox 10"/>
          <p:cNvSpPr txBox="1"/>
          <p:nvPr/>
        </p:nvSpPr>
        <p:spPr>
          <a:xfrm>
            <a:off x="196785" y="5028691"/>
            <a:ext cx="5254067" cy="338554"/>
          </a:xfrm>
          <a:prstGeom prst="rect">
            <a:avLst/>
          </a:prstGeom>
          <a:noFill/>
        </p:spPr>
        <p:txBody>
          <a:bodyPr wrap="none" rtlCol="0">
            <a:spAutoFit/>
          </a:bodyPr>
          <a:lstStyle/>
          <a:p>
            <a:r>
              <a:rPr lang="fr-CH" sz="1600" dirty="0"/>
              <a:t>Learning rate = 0.1 </a:t>
            </a:r>
            <a:r>
              <a:rPr lang="fr-CH" sz="1600" dirty="0" err="1"/>
              <a:t>Prediction</a:t>
            </a:r>
            <a:r>
              <a:rPr lang="fr-CH" sz="1600" dirty="0"/>
              <a:t> for </a:t>
            </a:r>
            <a:r>
              <a:rPr lang="fr-CH" sz="1600" dirty="0" err="1"/>
              <a:t>sample</a:t>
            </a:r>
            <a:r>
              <a:rPr lang="fr-CH" sz="1600" dirty="0"/>
              <a:t> </a:t>
            </a:r>
            <a:r>
              <a:rPr lang="fr-CH" sz="1600" i="1" dirty="0"/>
              <a:t>i</a:t>
            </a:r>
            <a:r>
              <a:rPr lang="fr-CH" sz="1600" dirty="0"/>
              <a:t>: 0.2+0.1*0.6=0.26 </a:t>
            </a:r>
          </a:p>
        </p:txBody>
      </p:sp>
    </p:spTree>
    <p:extLst>
      <p:ext uri="{BB962C8B-B14F-4D97-AF65-F5344CB8AC3E}">
        <p14:creationId xmlns:p14="http://schemas.microsoft.com/office/powerpoint/2010/main" val="20973893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The intuition behind gradient boosting algorithm is to repetitively leverage the patterns in residuals and strengthen a model with weak predictions and make it better</a:t>
            </a:r>
          </a:p>
          <a:p>
            <a:pPr algn="just"/>
            <a:r>
              <a:rPr lang="en-US" sz="2000" dirty="0"/>
              <a:t>Once we reach a stage that residuals do not have any pattern that could be modeled, we can stop modeling residuals (otherwise it might lead to overfitting). Algorithmically, we are minimizing our loss function, such that test loss reach its minima.</a:t>
            </a:r>
            <a:endParaRPr lang="en-US" sz="1800" dirty="0"/>
          </a:p>
        </p:txBody>
      </p:sp>
    </p:spTree>
    <p:extLst>
      <p:ext uri="{BB962C8B-B14F-4D97-AF65-F5344CB8AC3E}">
        <p14:creationId xmlns:p14="http://schemas.microsoft.com/office/powerpoint/2010/main" val="31573164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478" y="1441115"/>
            <a:ext cx="6067043" cy="331376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4754880"/>
            <a:ext cx="10515600" cy="1422082"/>
          </a:xfrm>
        </p:spPr>
        <p:txBody>
          <a:bodyPr>
            <a:noAutofit/>
          </a:bodyPr>
          <a:lstStyle/>
          <a:p>
            <a:r>
              <a:rPr lang="en-US" sz="1800" dirty="0">
                <a:latin typeface="Arial" panose="020B0604020202020204" pitchFamily="34" charset="0"/>
                <a:cs typeface="Arial" panose="020B0604020202020204" pitchFamily="34" charset="0"/>
              </a:rPr>
              <a:t>The ensemble consists of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Tree1 is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labels </a:t>
            </a:r>
            <a:r>
              <a:rPr lang="en-US" sz="1800" i="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The predictions labelled </a:t>
            </a:r>
            <a:r>
              <a:rPr lang="en-US" sz="1800" i="1" dirty="0">
                <a:latin typeface="Arial" panose="020B0604020202020204" pitchFamily="34" charset="0"/>
                <a:cs typeface="Arial" panose="020B0604020202020204" pitchFamily="34" charset="0"/>
              </a:rPr>
              <a:t>y1(hat)</a:t>
            </a:r>
            <a:r>
              <a:rPr lang="en-US" sz="1800" dirty="0">
                <a:latin typeface="Arial" panose="020B0604020202020204" pitchFamily="34" charset="0"/>
                <a:cs typeface="Arial" panose="020B0604020202020204" pitchFamily="34" charset="0"/>
              </a:rPr>
              <a:t> are used to determine the training set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Tree2 is then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of Tree1 as labels. The predicted results </a:t>
            </a:r>
            <a:r>
              <a:rPr lang="en-US" sz="1800" i="1" dirty="0">
                <a:latin typeface="Arial" panose="020B0604020202020204" pitchFamily="34" charset="0"/>
                <a:cs typeface="Arial" panose="020B0604020202020204" pitchFamily="34" charset="0"/>
              </a:rPr>
              <a:t>r1(hat)</a:t>
            </a:r>
            <a:r>
              <a:rPr lang="en-US" sz="1800" dirty="0">
                <a:latin typeface="Arial" panose="020B0604020202020204" pitchFamily="34" charset="0"/>
                <a:cs typeface="Arial" panose="020B0604020202020204" pitchFamily="34" charset="0"/>
              </a:rPr>
              <a:t> are then used to determine the residual </a:t>
            </a:r>
            <a:r>
              <a:rPr lang="en-US" sz="1800" i="1" dirty="0">
                <a:latin typeface="Arial" panose="020B0604020202020204" pitchFamily="34" charset="0"/>
                <a:cs typeface="Arial" panose="020B0604020202020204" pitchFamily="34" charset="0"/>
              </a:rPr>
              <a:t>r2</a:t>
            </a:r>
            <a:r>
              <a:rPr lang="en-US" sz="1800" dirty="0">
                <a:latin typeface="Arial" panose="020B0604020202020204" pitchFamily="34" charset="0"/>
                <a:cs typeface="Arial" panose="020B0604020202020204" pitchFamily="34" charset="0"/>
              </a:rPr>
              <a:t>. The process is repeated until all the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forming the ensemble are trained.</a:t>
            </a:r>
          </a:p>
        </p:txBody>
      </p:sp>
    </p:spTree>
    <p:extLst>
      <p:ext uri="{BB962C8B-B14F-4D97-AF65-F5344CB8AC3E}">
        <p14:creationId xmlns:p14="http://schemas.microsoft.com/office/powerpoint/2010/main" val="17123065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panose="020B0604020202020204" pitchFamily="34" charset="0"/>
                <a:cs typeface="Arial" panose="020B0604020202020204" pitchFamily="34" charset="0"/>
              </a:rPr>
              <a:t>Gradient boosting is a greedy algorithm and can </a:t>
            </a:r>
            <a:r>
              <a:rPr lang="en-US" sz="1800" dirty="0" err="1">
                <a:latin typeface="Arial" panose="020B0604020202020204" pitchFamily="34" charset="0"/>
                <a:cs typeface="Arial" panose="020B0604020202020204" pitchFamily="34" charset="0"/>
              </a:rPr>
              <a:t>overfit</a:t>
            </a:r>
            <a:r>
              <a:rPr lang="en-US" sz="1800" dirty="0">
                <a:latin typeface="Arial" panose="020B0604020202020204" pitchFamily="34" charset="0"/>
                <a:cs typeface="Arial" panose="020B0604020202020204" pitchFamily="34" charset="0"/>
              </a:rPr>
              <a:t> a training dataset quickly.</a:t>
            </a:r>
          </a:p>
          <a:p>
            <a:pPr algn="just"/>
            <a:r>
              <a:rPr lang="en-US" sz="1800" dirty="0">
                <a:latin typeface="Arial" panose="020B0604020202020204" pitchFamily="34" charset="0"/>
                <a:cs typeface="Arial" panose="020B0604020202020204" pitchFamily="34" charset="0"/>
              </a:rPr>
              <a:t>It can benefit from regularization methods that penalize various parts of the algorithm and generally improve the performance of the algorithm by reducing overfitting.</a:t>
            </a:r>
          </a:p>
          <a:p>
            <a:pPr algn="just"/>
            <a:r>
              <a:rPr lang="en-US" sz="1800" dirty="0">
                <a:latin typeface="Arial" panose="020B0604020202020204" pitchFamily="34" charset="0"/>
                <a:cs typeface="Arial" panose="020B0604020202020204" pitchFamily="34" charset="0"/>
              </a:rPr>
              <a:t>Enhancements to basic gradient boosting:</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Tree Constraints (small number of trees, short trees)</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Shrinkage (learning rate)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Random sampling (bootstrap the training dataset)</a:t>
            </a:r>
          </a:p>
          <a:p>
            <a:pPr algn="just"/>
            <a:r>
              <a:rPr lang="en-US" sz="1800" dirty="0" err="1">
                <a:latin typeface="Arial" panose="020B0604020202020204" pitchFamily="34" charset="0"/>
                <a:cs typeface="Arial" panose="020B0604020202020204" pitchFamily="34" charset="0"/>
              </a:rPr>
              <a:t>Hyperparameters</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Loss function: deviance (= in logistic regression) or exponential (= in </a:t>
            </a:r>
            <a:r>
              <a:rPr lang="en-US" sz="1800" dirty="0" err="1">
                <a:latin typeface="Arial" panose="020B0604020202020204" pitchFamily="34" charset="0"/>
                <a:cs typeface="Arial" panose="020B0604020202020204" pitchFamily="34" charset="0"/>
              </a:rPr>
              <a:t>AdaBoost</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Learning rate: shrinks the contribution of each tree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trees, trees length, minimum number of samples required to split an internal node, minimum number of samples required to be at a leaf node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features to consider when looking for the best split, etc.</a:t>
            </a:r>
          </a:p>
          <a:p>
            <a:pPr lvl="1" algn="just">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7940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classification technique based on Bayes’ Theorem with an assumption of independence among predictors (= features)</a:t>
            </a:r>
          </a:p>
          <a:p>
            <a:r>
              <a:rPr lang="en-US" sz="2000" dirty="0"/>
              <a:t>a classification problem may have </a:t>
            </a:r>
            <a:r>
              <a:rPr lang="en-US" sz="2000" i="1" dirty="0"/>
              <a:t>k</a:t>
            </a:r>
            <a:r>
              <a:rPr lang="en-US" sz="2000" dirty="0"/>
              <a:t> class labels </a:t>
            </a:r>
            <a:r>
              <a:rPr lang="en-US" sz="2000" i="1" dirty="0"/>
              <a:t>y1, y2, …, </a:t>
            </a:r>
            <a:r>
              <a:rPr lang="en-US" sz="2000" i="1" dirty="0" err="1"/>
              <a:t>yk</a:t>
            </a:r>
            <a:r>
              <a:rPr lang="en-US" sz="2000" dirty="0"/>
              <a:t> and </a:t>
            </a:r>
            <a:r>
              <a:rPr lang="en-US" sz="2000" i="1" dirty="0"/>
              <a:t>n</a:t>
            </a:r>
            <a:r>
              <a:rPr lang="en-US" sz="2000" dirty="0"/>
              <a:t> input variables, </a:t>
            </a:r>
            <a:r>
              <a:rPr lang="en-US" sz="2000" i="1" dirty="0"/>
              <a:t>X1, X2, …, </a:t>
            </a:r>
            <a:r>
              <a:rPr lang="en-US" sz="2000" i="1" dirty="0" err="1"/>
              <a:t>Xn</a:t>
            </a:r>
            <a:r>
              <a:rPr lang="en-US" sz="2000" dirty="0"/>
              <a:t>. We can calculate the conditional probability for a class label with a given instance or set of input values for each column </a:t>
            </a:r>
            <a:r>
              <a:rPr lang="en-US" sz="2000" i="1" dirty="0"/>
              <a:t>x1, x2, …, </a:t>
            </a:r>
            <a:r>
              <a:rPr lang="en-US" sz="2000" i="1" dirty="0" err="1"/>
              <a:t>xn</a:t>
            </a:r>
            <a:r>
              <a:rPr lang="en-US" sz="2000" dirty="0"/>
              <a:t> as follows: P(</a:t>
            </a:r>
            <a:r>
              <a:rPr lang="en-US" sz="2000" dirty="0" err="1"/>
              <a:t>yi</a:t>
            </a:r>
            <a:r>
              <a:rPr lang="en-US" sz="2000" dirty="0"/>
              <a:t> | x1, x2, …, </a:t>
            </a:r>
            <a:r>
              <a:rPr lang="en-US" sz="2000" dirty="0" err="1"/>
              <a:t>xn</a:t>
            </a:r>
            <a:r>
              <a:rPr lang="en-US" sz="2000" dirty="0"/>
              <a:t>)</a:t>
            </a:r>
          </a:p>
          <a:p>
            <a:r>
              <a:rPr lang="en-US" sz="2000" dirty="0"/>
              <a:t>The conditional probability can then be calculated for each class label in the problem and the label with the highest probability can be returned as the most likely classification.</a:t>
            </a:r>
          </a:p>
          <a:p>
            <a:pPr marL="0" indent="0" algn="just">
              <a:buNone/>
            </a:pPr>
            <a:endParaRPr lang="en-US" sz="2000" dirty="0"/>
          </a:p>
          <a:p>
            <a:pPr algn="just"/>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
        <p:nvSpPr>
          <p:cNvPr id="3" name="Rectangle 2"/>
          <p:cNvSpPr/>
          <p:nvPr/>
        </p:nvSpPr>
        <p:spPr>
          <a:xfrm>
            <a:off x="2982277" y="4233595"/>
            <a:ext cx="6253163" cy="369332"/>
          </a:xfrm>
          <a:prstGeom prst="rect">
            <a:avLst/>
          </a:prstGeom>
        </p:spPr>
        <p:txBody>
          <a:bodyPr wrap="square">
            <a:spAutoFit/>
          </a:bodyPr>
          <a:lstStyle/>
          <a:p>
            <a:r>
              <a:rPr lang="fr-CH" dirty="0"/>
              <a:t>P(yi | x1, x2, …, </a:t>
            </a:r>
            <a:r>
              <a:rPr lang="fr-CH" dirty="0" err="1"/>
              <a:t>xn</a:t>
            </a:r>
            <a:r>
              <a:rPr lang="fr-CH" dirty="0"/>
              <a:t>) = P(x1, x2, …, </a:t>
            </a:r>
            <a:r>
              <a:rPr lang="fr-CH" dirty="0" err="1"/>
              <a:t>xn</a:t>
            </a:r>
            <a:r>
              <a:rPr lang="fr-CH" dirty="0"/>
              <a:t> | yi) * P(yi) / P(x1, x2, …, </a:t>
            </a:r>
            <a:r>
              <a:rPr lang="fr-CH" dirty="0" err="1"/>
              <a:t>xn</a:t>
            </a:r>
            <a:r>
              <a:rPr lang="fr-CH" dirty="0"/>
              <a:t>)</a:t>
            </a:r>
          </a:p>
        </p:txBody>
      </p:sp>
      <p:sp>
        <p:nvSpPr>
          <p:cNvPr id="4" name="TextBox 3"/>
          <p:cNvSpPr txBox="1"/>
          <p:nvPr/>
        </p:nvSpPr>
        <p:spPr>
          <a:xfrm>
            <a:off x="8081289" y="4972259"/>
            <a:ext cx="3048000" cy="923330"/>
          </a:xfrm>
          <a:prstGeom prst="rect">
            <a:avLst/>
          </a:prstGeom>
          <a:noFill/>
        </p:spPr>
        <p:txBody>
          <a:bodyPr wrap="square" rtlCol="0">
            <a:spAutoFit/>
          </a:bodyPr>
          <a:lstStyle/>
          <a:p>
            <a:r>
              <a:rPr lang="en-US" dirty="0"/>
              <a:t>constant used in calculating the conditional probability of each class for a given instance</a:t>
            </a:r>
            <a:endParaRPr lang="fr-CH" dirty="0"/>
          </a:p>
        </p:txBody>
      </p:sp>
      <p:sp>
        <p:nvSpPr>
          <p:cNvPr id="8" name="Down Arrow 7"/>
          <p:cNvSpPr/>
          <p:nvPr/>
        </p:nvSpPr>
        <p:spPr>
          <a:xfrm>
            <a:off x="8214360"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6718609" y="4972259"/>
            <a:ext cx="1133805" cy="1505212"/>
          </a:xfrm>
          <a:prstGeom prst="rect">
            <a:avLst/>
          </a:prstGeom>
        </p:spPr>
        <p:txBody>
          <a:bodyPr wrap="square">
            <a:spAutoFit/>
          </a:bodyPr>
          <a:lstStyle/>
          <a:p>
            <a:pPr algn="ctr"/>
            <a:r>
              <a:rPr lang="en-US" dirty="0"/>
              <a:t>prior </a:t>
            </a:r>
            <a:r>
              <a:rPr lang="en-US" i="1" dirty="0"/>
              <a:t>P(</a:t>
            </a:r>
            <a:r>
              <a:rPr lang="en-US" i="1" dirty="0" err="1"/>
              <a:t>yi</a:t>
            </a:r>
            <a:r>
              <a:rPr lang="en-US" i="1" dirty="0"/>
              <a:t>)</a:t>
            </a:r>
            <a:r>
              <a:rPr lang="en-US" dirty="0"/>
              <a:t> easy to estimate from the data</a:t>
            </a:r>
            <a:endParaRPr lang="fr-CH" dirty="0"/>
          </a:p>
        </p:txBody>
      </p:sp>
      <p:sp>
        <p:nvSpPr>
          <p:cNvPr id="13" name="Down Arrow 12"/>
          <p:cNvSpPr/>
          <p:nvPr/>
        </p:nvSpPr>
        <p:spPr>
          <a:xfrm>
            <a:off x="7087392"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p:cNvSpPr/>
          <p:nvPr/>
        </p:nvSpPr>
        <p:spPr>
          <a:xfrm>
            <a:off x="3373990" y="4953000"/>
            <a:ext cx="3060453" cy="369332"/>
          </a:xfrm>
          <a:prstGeom prst="rect">
            <a:avLst/>
          </a:prstGeom>
        </p:spPr>
        <p:txBody>
          <a:bodyPr wrap="none">
            <a:spAutoFit/>
          </a:bodyPr>
          <a:lstStyle/>
          <a:p>
            <a:r>
              <a:rPr lang="fr-CH" dirty="0"/>
              <a:t>P(x1|yi) * P(x2|yi) * … P(</a:t>
            </a:r>
            <a:r>
              <a:rPr lang="fr-CH" dirty="0" err="1"/>
              <a:t>xn|yi</a:t>
            </a:r>
            <a:r>
              <a:rPr lang="fr-CH" dirty="0"/>
              <a:t>)</a:t>
            </a:r>
          </a:p>
        </p:txBody>
      </p:sp>
      <p:sp>
        <p:nvSpPr>
          <p:cNvPr id="15" name="Down Arrow 14"/>
          <p:cNvSpPr/>
          <p:nvPr/>
        </p:nvSpPr>
        <p:spPr>
          <a:xfrm>
            <a:off x="5591641" y="4624548"/>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2356889" y="4614918"/>
            <a:ext cx="3237040" cy="369332"/>
          </a:xfrm>
          <a:prstGeom prst="rect">
            <a:avLst/>
          </a:prstGeom>
        </p:spPr>
        <p:txBody>
          <a:bodyPr wrap="none">
            <a:spAutoFit/>
          </a:bodyPr>
          <a:lstStyle/>
          <a:p>
            <a:r>
              <a:rPr lang="en-US" dirty="0">
                <a:solidFill>
                  <a:srgbClr val="0070C0"/>
                </a:solidFill>
              </a:rPr>
              <a:t>Independence between features</a:t>
            </a:r>
            <a:endParaRPr lang="fr-CH" dirty="0">
              <a:solidFill>
                <a:srgbClr val="0070C0"/>
              </a:solidFill>
            </a:endParaRPr>
          </a:p>
        </p:txBody>
      </p:sp>
      <p:sp>
        <p:nvSpPr>
          <p:cNvPr id="16" name="Rectangle 15"/>
          <p:cNvSpPr/>
          <p:nvPr/>
        </p:nvSpPr>
        <p:spPr>
          <a:xfrm>
            <a:off x="2612986" y="5690120"/>
            <a:ext cx="2462725" cy="369332"/>
          </a:xfrm>
          <a:prstGeom prst="rect">
            <a:avLst/>
          </a:prstGeom>
        </p:spPr>
        <p:txBody>
          <a:bodyPr wrap="none">
            <a:spAutoFit/>
          </a:bodyPr>
          <a:lstStyle/>
          <a:p>
            <a:pPr algn="ctr"/>
            <a:r>
              <a:rPr lang="en-US" dirty="0"/>
              <a:t>estimated from the data</a:t>
            </a:r>
            <a:endParaRPr lang="fr-CH" dirty="0"/>
          </a:p>
        </p:txBody>
      </p:sp>
      <p:sp>
        <p:nvSpPr>
          <p:cNvPr id="18" name="Down Arrow 17"/>
          <p:cNvSpPr/>
          <p:nvPr/>
        </p:nvSpPr>
        <p:spPr>
          <a:xfrm>
            <a:off x="3624262" y="5334323"/>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32056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Advantages:</a:t>
            </a:r>
          </a:p>
          <a:p>
            <a:pPr lvl="1" algn="just">
              <a:buFont typeface="Wingdings" panose="05000000000000000000" pitchFamily="2" charset="2"/>
              <a:buChar char="§"/>
            </a:pPr>
            <a:r>
              <a:rPr lang="en-US" sz="1800" dirty="0"/>
              <a:t>very easy to build and particularly useful for very large data sets. </a:t>
            </a:r>
          </a:p>
          <a:p>
            <a:pPr lvl="1" algn="just">
              <a:buFont typeface="Wingdings" panose="05000000000000000000" pitchFamily="2" charset="2"/>
              <a:buChar char="§"/>
            </a:pPr>
            <a:r>
              <a:rPr lang="en-US" sz="1800" dirty="0"/>
              <a:t>outperform even highly sophisticated classification methods. </a:t>
            </a:r>
          </a:p>
          <a:p>
            <a:pPr lvl="1" algn="just">
              <a:buFont typeface="Wingdings" panose="05000000000000000000" pitchFamily="2" charset="2"/>
              <a:buChar char="§"/>
            </a:pPr>
            <a:r>
              <a:rPr lang="en-US" sz="1800" dirty="0"/>
              <a:t>a good choice when CPU and memory resources are a limiting factor.</a:t>
            </a:r>
          </a:p>
          <a:p>
            <a:pPr lvl="1" algn="just">
              <a:buFont typeface="Wingdings" panose="05000000000000000000" pitchFamily="2" charset="2"/>
              <a:buChar char="§"/>
            </a:pPr>
            <a:r>
              <a:rPr lang="en-US" sz="1800" dirty="0"/>
              <a:t>a good method if something fast and easy that performs pretty well is needed. </a:t>
            </a:r>
          </a:p>
          <a:p>
            <a:pPr algn="just"/>
            <a:r>
              <a:rPr lang="en-US" sz="2000" dirty="0"/>
              <a:t>Main disadvantage: does not consider the interactions between features.</a:t>
            </a:r>
          </a:p>
          <a:p>
            <a:pPr algn="just"/>
            <a:r>
              <a:rPr lang="en-US" sz="2000" dirty="0"/>
              <a:t>Naive Bayes has been used in real-world applications such as:</a:t>
            </a:r>
          </a:p>
          <a:p>
            <a:pPr lvl="1" algn="just">
              <a:buFont typeface="Wingdings" panose="05000000000000000000" pitchFamily="2" charset="2"/>
              <a:buChar char="§"/>
            </a:pPr>
            <a:r>
              <a:rPr lang="en-US" sz="1800" dirty="0"/>
              <a:t>mining housekeeping genes </a:t>
            </a:r>
          </a:p>
          <a:p>
            <a:pPr lvl="1" algn="just">
              <a:buFont typeface="Wingdings" panose="05000000000000000000" pitchFamily="2" charset="2"/>
              <a:buChar char="§"/>
            </a:pPr>
            <a:r>
              <a:rPr lang="en-US" sz="1800" dirty="0"/>
              <a:t>genetic association studies</a:t>
            </a:r>
          </a:p>
          <a:p>
            <a:pPr lvl="1" algn="just">
              <a:buFont typeface="Wingdings" panose="05000000000000000000" pitchFamily="2" charset="2"/>
              <a:buChar char="§"/>
            </a:pPr>
            <a:r>
              <a:rPr lang="en-US" sz="1800" dirty="0"/>
              <a:t>discovering Alzheimer genetic biomarkers from whole genome sequencing (WGS) data</a:t>
            </a:r>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Tree>
    <p:extLst>
      <p:ext uri="{BB962C8B-B14F-4D97-AF65-F5344CB8AC3E}">
        <p14:creationId xmlns:p14="http://schemas.microsoft.com/office/powerpoint/2010/main" val="10689791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912" y="1366092"/>
            <a:ext cx="4562362" cy="4516738"/>
          </a:xfrm>
          <a:prstGeom prst="rect">
            <a:avLst/>
          </a:prstGeom>
        </p:spPr>
      </p:pic>
      <p:pic>
        <p:nvPicPr>
          <p:cNvPr id="11" name="Picture 10"/>
          <p:cNvPicPr>
            <a:picLocks noChangeAspect="1"/>
          </p:cNvPicPr>
          <p:nvPr/>
        </p:nvPicPr>
        <p:blipFill>
          <a:blip r:embed="rId5"/>
          <a:stretch>
            <a:fillRect/>
          </a:stretch>
        </p:blipFill>
        <p:spPr>
          <a:xfrm>
            <a:off x="838200" y="2095843"/>
            <a:ext cx="5851605" cy="3057235"/>
          </a:xfrm>
          <a:prstGeom prst="rect">
            <a:avLst/>
          </a:prstGeom>
        </p:spPr>
      </p:pic>
    </p:spTree>
    <p:extLst>
      <p:ext uri="{BB962C8B-B14F-4D97-AF65-F5344CB8AC3E}">
        <p14:creationId xmlns:p14="http://schemas.microsoft.com/office/powerpoint/2010/main" val="1036066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Machine Learning consists of two steps:</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specify a template</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find the best parameters for that template.</a:t>
            </a:r>
          </a:p>
          <a:p>
            <a:pPr algn="just"/>
            <a:r>
              <a:rPr lang="en-US" sz="2000" dirty="0">
                <a:latin typeface="Arial" panose="020B0604020202020204" pitchFamily="34" charset="0"/>
                <a:cs typeface="Arial" panose="020B0604020202020204" pitchFamily="34" charset="0"/>
              </a:rPr>
              <a:t> Deep Learning is simply a subset of the architectures (or templates) that employs “neural networks” which we can specify during Step 1.</a:t>
            </a:r>
          </a:p>
          <a:p>
            <a:pPr algn="just"/>
            <a:r>
              <a:rPr lang="en-US" sz="2000" dirty="0">
                <a:latin typeface="Arial" panose="020B0604020202020204" pitchFamily="34" charset="0"/>
                <a:cs typeface="Arial" panose="020B0604020202020204" pitchFamily="34" charset="0"/>
              </a:rPr>
              <a:t>“Neural networks” (more specifically, artificial neural networks) are loosely based on how our human brain works, and the basic unit of a neural network is a neuron.</a:t>
            </a:r>
          </a:p>
          <a:p>
            <a:r>
              <a:rPr lang="en-US" sz="2000" dirty="0">
                <a:latin typeface="Arial" panose="020B0604020202020204" pitchFamily="34" charset="0"/>
                <a:cs typeface="Arial" panose="020B0604020202020204" pitchFamily="34" charset="0"/>
              </a:rPr>
              <a:t>At the basic level, a neuron does two things:</a:t>
            </a:r>
          </a:p>
          <a:p>
            <a:pPr marL="914400" lvl="1" indent="-457200">
              <a:buFont typeface="+mj-lt"/>
              <a:buAutoNum type="arabicPeriod"/>
            </a:pPr>
            <a:r>
              <a:rPr lang="en-US" sz="1800" dirty="0">
                <a:latin typeface="Arial" panose="020B0604020202020204" pitchFamily="34" charset="0"/>
                <a:cs typeface="Arial" panose="020B0604020202020204" pitchFamily="34" charset="0"/>
              </a:rPr>
              <a:t>Receive input from other neurons and combine them together</a:t>
            </a:r>
          </a:p>
          <a:p>
            <a:pPr marL="914400" lvl="1" indent="-457200">
              <a:buFont typeface="+mj-lt"/>
              <a:buAutoNum type="arabicPeriod"/>
            </a:pPr>
            <a:r>
              <a:rPr lang="en-US" sz="1800" dirty="0">
                <a:latin typeface="Arial" panose="020B0604020202020204" pitchFamily="34" charset="0"/>
                <a:cs typeface="Arial" panose="020B0604020202020204" pitchFamily="34" charset="0"/>
              </a:rPr>
              <a:t>Perform some kind of transformation to give the neuron’s output</a:t>
            </a:r>
          </a:p>
        </p:txBody>
      </p:sp>
    </p:spTree>
    <p:extLst>
      <p:ext uri="{BB962C8B-B14F-4D97-AF65-F5344CB8AC3E}">
        <p14:creationId xmlns:p14="http://schemas.microsoft.com/office/powerpoint/2010/main" val="1632998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pic>
        <p:nvPicPr>
          <p:cNvPr id="8" name="Picture 7"/>
          <p:cNvPicPr>
            <a:picLocks noChangeAspect="1"/>
          </p:cNvPicPr>
          <p:nvPr/>
        </p:nvPicPr>
        <p:blipFill>
          <a:blip r:embed="rId4"/>
          <a:stretch>
            <a:fillRect/>
          </a:stretch>
        </p:blipFill>
        <p:spPr>
          <a:xfrm>
            <a:off x="1766887" y="1885654"/>
            <a:ext cx="8658225" cy="4143375"/>
          </a:xfrm>
          <a:prstGeom prst="rect">
            <a:avLst/>
          </a:prstGeom>
        </p:spPr>
      </p:pic>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spTree>
    <p:extLst>
      <p:ext uri="{BB962C8B-B14F-4D97-AF65-F5344CB8AC3E}">
        <p14:creationId xmlns:p14="http://schemas.microsoft.com/office/powerpoint/2010/main" val="485376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464" y="1579244"/>
            <a:ext cx="7615071" cy="4623436"/>
          </a:xfrm>
          <a:prstGeom prst="rect">
            <a:avLst/>
          </a:prstGeom>
        </p:spPr>
      </p:pic>
      <p:sp>
        <p:nvSpPr>
          <p:cNvPr id="8" name="TextBox 7"/>
          <p:cNvSpPr txBox="1"/>
          <p:nvPr/>
        </p:nvSpPr>
        <p:spPr>
          <a:xfrm>
            <a:off x="838199" y="4906025"/>
            <a:ext cx="2844625" cy="923330"/>
          </a:xfrm>
          <a:prstGeom prst="rect">
            <a:avLst/>
          </a:prstGeom>
          <a:noFill/>
        </p:spPr>
        <p:txBody>
          <a:bodyPr wrap="none" rtlCol="0">
            <a:spAutoFit/>
          </a:bodyPr>
          <a:lstStyle/>
          <a:p>
            <a:r>
              <a:rPr lang="fr-CH" dirty="0"/>
              <a:t>xi: input </a:t>
            </a:r>
            <a:r>
              <a:rPr lang="fr-CH" dirty="0" err="1"/>
              <a:t>from</a:t>
            </a:r>
            <a:r>
              <a:rPr lang="fr-CH" dirty="0"/>
              <a:t> </a:t>
            </a:r>
            <a:r>
              <a:rPr lang="fr-CH" dirty="0" err="1"/>
              <a:t>other</a:t>
            </a:r>
            <a:r>
              <a:rPr lang="fr-CH" dirty="0"/>
              <a:t> </a:t>
            </a:r>
            <a:r>
              <a:rPr lang="fr-CH" dirty="0" err="1"/>
              <a:t>neurons</a:t>
            </a:r>
            <a:endParaRPr lang="fr-CH" dirty="0"/>
          </a:p>
          <a:p>
            <a:r>
              <a:rPr lang="fr-CH" dirty="0" err="1"/>
              <a:t>wi</a:t>
            </a:r>
            <a:r>
              <a:rPr lang="fr-CH" dirty="0"/>
              <a:t>: </a:t>
            </a:r>
            <a:r>
              <a:rPr lang="fr-CH" dirty="0" err="1"/>
              <a:t>weights</a:t>
            </a:r>
            <a:endParaRPr lang="fr-CH" dirty="0"/>
          </a:p>
          <a:p>
            <a:r>
              <a:rPr lang="fr-CH" dirty="0"/>
              <a:t>b: </a:t>
            </a:r>
            <a:r>
              <a:rPr lang="fr-CH" dirty="0" err="1"/>
              <a:t>bias</a:t>
            </a:r>
            <a:endParaRPr lang="fr-CH" dirty="0"/>
          </a:p>
        </p:txBody>
      </p:sp>
      <p:sp>
        <p:nvSpPr>
          <p:cNvPr id="14" name="Rectangle 13"/>
          <p:cNvSpPr/>
          <p:nvPr/>
        </p:nvSpPr>
        <p:spPr>
          <a:xfrm>
            <a:off x="7473986" y="5279350"/>
            <a:ext cx="2429549" cy="923330"/>
          </a:xfrm>
          <a:prstGeom prst="rect">
            <a:avLst/>
          </a:prstGeom>
        </p:spPr>
        <p:txBody>
          <a:bodyPr wrap="square">
            <a:spAutoFit/>
          </a:bodyPr>
          <a:lstStyle/>
          <a:p>
            <a:pPr marL="228600" indent="-228600">
              <a:buFont typeface="+mj-lt"/>
              <a:buAutoNum type="arabicPeriod"/>
            </a:pPr>
            <a:r>
              <a:rPr lang="en-US" dirty="0"/>
              <a:t>Sigmoid Function</a:t>
            </a:r>
          </a:p>
          <a:p>
            <a:pPr marL="228600" indent="-228600">
              <a:buFont typeface="+mj-lt"/>
              <a:buAutoNum type="arabicPeriod"/>
            </a:pPr>
            <a:r>
              <a:rPr lang="en-US" dirty="0" err="1"/>
              <a:t>tanh</a:t>
            </a:r>
            <a:r>
              <a:rPr lang="en-US" dirty="0"/>
              <a:t> Function</a:t>
            </a:r>
          </a:p>
          <a:p>
            <a:pPr marL="228600" indent="-228600">
              <a:buFont typeface="+mj-lt"/>
              <a:buAutoNum type="arabicPeriod"/>
            </a:pPr>
            <a:r>
              <a:rPr lang="en-US" dirty="0" err="1"/>
              <a:t>ReLU</a:t>
            </a:r>
            <a:r>
              <a:rPr lang="en-US" dirty="0"/>
              <a:t> Function</a:t>
            </a:r>
          </a:p>
        </p:txBody>
      </p:sp>
    </p:spTree>
    <p:extLst>
      <p:ext uri="{BB962C8B-B14F-4D97-AF65-F5344CB8AC3E}">
        <p14:creationId xmlns:p14="http://schemas.microsoft.com/office/powerpoint/2010/main" val="31898615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591" y="1427322"/>
            <a:ext cx="6921137" cy="3507123"/>
          </a:xfrm>
          <a:prstGeom prst="rect">
            <a:avLst/>
          </a:prstGeom>
        </p:spPr>
      </p:pic>
      <p:sp>
        <p:nvSpPr>
          <p:cNvPr id="3" name="Rectangle 2"/>
          <p:cNvSpPr/>
          <p:nvPr/>
        </p:nvSpPr>
        <p:spPr>
          <a:xfrm>
            <a:off x="3185159" y="5027592"/>
            <a:ext cx="6096000" cy="923330"/>
          </a:xfrm>
          <a:prstGeom prst="rect">
            <a:avLst/>
          </a:prstGeom>
        </p:spPr>
        <p:txBody>
          <a:bodyPr>
            <a:spAutoFit/>
          </a:bodyPr>
          <a:lstStyle/>
          <a:p>
            <a:pPr algn="ctr"/>
            <a:r>
              <a:rPr lang="en-US" dirty="0"/>
              <a:t>A neural network is simply a complicated ‘template’ we specify which turns out to have the flexibility to model many complicated relationships between input and output.</a:t>
            </a:r>
            <a:endParaRPr lang="fr-CH" dirty="0"/>
          </a:p>
        </p:txBody>
      </p:sp>
    </p:spTree>
    <p:extLst>
      <p:ext uri="{BB962C8B-B14F-4D97-AF65-F5344CB8AC3E}">
        <p14:creationId xmlns:p14="http://schemas.microsoft.com/office/powerpoint/2010/main" val="9601206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Model performance assessed with a loss function</a:t>
            </a:r>
          </a:p>
          <a:p>
            <a:pPr algn="just"/>
            <a:r>
              <a:rPr lang="en-US" sz="2000" dirty="0">
                <a:latin typeface="Arial" panose="020B0604020202020204" pitchFamily="34" charset="0"/>
                <a:cs typeface="Arial" panose="020B0604020202020204" pitchFamily="34" charset="0"/>
              </a:rPr>
              <a:t>Minimizing the loss function using gradient descent (or other strategies)</a:t>
            </a:r>
          </a:p>
          <a:p>
            <a:pPr algn="just"/>
            <a:r>
              <a:rPr lang="en-US" sz="2000" dirty="0">
                <a:latin typeface="Arial" panose="020B0604020202020204" pitchFamily="34" charset="0"/>
                <a:cs typeface="Arial" panose="020B0604020202020204" pitchFamily="34" charset="0"/>
              </a:rPr>
              <a:t>How to choose the best architecture of a neural network (</a:t>
            </a:r>
            <a:r>
              <a:rPr lang="en-US" sz="2000" dirty="0" err="1">
                <a:latin typeface="Arial" panose="020B0604020202020204" pitchFamily="34" charset="0"/>
                <a:cs typeface="Arial" panose="020B0604020202020204" pitchFamily="34" charset="0"/>
              </a:rPr>
              <a:t>hyperparameters</a:t>
            </a:r>
            <a:r>
              <a:rPr lang="en-US" sz="2000" dirty="0">
                <a:latin typeface="Arial" panose="020B0604020202020204" pitchFamily="34" charset="0"/>
                <a:cs typeface="Arial" panose="020B0604020202020204" pitchFamily="34" charset="0"/>
              </a:rPr>
              <a:t>: number of hidden layers, number of neurons in each hidden layer, type of activation functions etc.)</a:t>
            </a:r>
          </a:p>
          <a:p>
            <a:pPr lvl="1">
              <a:buFont typeface="+mj-lt"/>
              <a:buAutoNum type="arabicPeriod"/>
            </a:pPr>
            <a:r>
              <a:rPr lang="en-US" sz="1800" dirty="0"/>
              <a:t>Specify some hyper-parameters (the template)</a:t>
            </a:r>
          </a:p>
          <a:p>
            <a:pPr lvl="1">
              <a:buFont typeface="+mj-lt"/>
              <a:buAutoNum type="arabicPeriod"/>
            </a:pPr>
            <a:r>
              <a:rPr lang="en-US" sz="1800" dirty="0"/>
              <a:t>Train on the training dataset (filling in the parameters)</a:t>
            </a:r>
          </a:p>
          <a:p>
            <a:pPr lvl="1">
              <a:buFont typeface="+mj-lt"/>
              <a:buAutoNum type="arabicPeriod"/>
            </a:pPr>
            <a:r>
              <a:rPr lang="en-US" sz="1800" dirty="0"/>
              <a:t>Record the validation loss</a:t>
            </a:r>
          </a:p>
          <a:p>
            <a:pPr lvl="1">
              <a:buFont typeface="+mj-lt"/>
              <a:buAutoNum type="arabicPeriod"/>
            </a:pPr>
            <a:r>
              <a:rPr lang="en-US" sz="1800" dirty="0"/>
              <a:t>Repeat Steps 1 to 3 with a different set of hyper-parameters (many times)</a:t>
            </a:r>
          </a:p>
          <a:p>
            <a:pPr lvl="1">
              <a:buFont typeface="+mj-lt"/>
              <a:buAutoNum type="arabicPeriod"/>
            </a:pPr>
            <a:r>
              <a:rPr lang="en-US" sz="1800" dirty="0"/>
              <a:t>Pick the model with the lowest validation loss as our best model</a:t>
            </a:r>
          </a:p>
          <a:p>
            <a:pPr lvl="1">
              <a:buFont typeface="+mj-lt"/>
              <a:buAutoNum type="arabicPeriod"/>
            </a:pPr>
            <a:r>
              <a:rPr lang="en-US" sz="1800" dirty="0"/>
              <a:t>Run the chosen model on a separate test dataset to assess performance</a:t>
            </a:r>
          </a:p>
        </p:txBody>
      </p:sp>
    </p:spTree>
    <p:extLst>
      <p:ext uri="{BB962C8B-B14F-4D97-AF65-F5344CB8AC3E}">
        <p14:creationId xmlns:p14="http://schemas.microsoft.com/office/powerpoint/2010/main" val="2895571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2" name="Picture 1"/>
          <p:cNvPicPr>
            <a:picLocks noChangeAspect="1"/>
          </p:cNvPicPr>
          <p:nvPr/>
        </p:nvPicPr>
        <p:blipFill>
          <a:blip r:embed="rId4"/>
          <a:stretch>
            <a:fillRect/>
          </a:stretch>
        </p:blipFill>
        <p:spPr>
          <a:xfrm>
            <a:off x="2876550" y="1323975"/>
            <a:ext cx="6438900" cy="5534025"/>
          </a:xfrm>
          <a:prstGeom prst="rect">
            <a:avLst/>
          </a:prstGeom>
        </p:spPr>
      </p:pic>
    </p:spTree>
    <p:extLst>
      <p:ext uri="{BB962C8B-B14F-4D97-AF65-F5344CB8AC3E}">
        <p14:creationId xmlns:p14="http://schemas.microsoft.com/office/powerpoint/2010/main" val="2740826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4" name="Picture 3"/>
          <p:cNvPicPr>
            <a:picLocks noChangeAspect="1"/>
          </p:cNvPicPr>
          <p:nvPr/>
        </p:nvPicPr>
        <p:blipFill>
          <a:blip r:embed="rId4"/>
          <a:stretch>
            <a:fillRect/>
          </a:stretch>
        </p:blipFill>
        <p:spPr>
          <a:xfrm>
            <a:off x="2914650" y="1341120"/>
            <a:ext cx="6362700" cy="7467600"/>
          </a:xfrm>
          <a:prstGeom prst="rect">
            <a:avLst/>
          </a:prstGeom>
        </p:spPr>
      </p:pic>
    </p:spTree>
    <p:extLst>
      <p:ext uri="{BB962C8B-B14F-4D97-AF65-F5344CB8AC3E}">
        <p14:creationId xmlns:p14="http://schemas.microsoft.com/office/powerpoint/2010/main" val="38058409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Miscellaneous</a:t>
            </a:r>
            <a:endParaRPr lang="fr-CH" sz="4000" b="1" dirty="0"/>
          </a:p>
        </p:txBody>
      </p:sp>
      <p:sp>
        <p:nvSpPr>
          <p:cNvPr id="6" name="Content Placeholder 1"/>
          <p:cNvSpPr>
            <a:spLocks noGrp="1"/>
          </p:cNvSpPr>
          <p:nvPr>
            <p:ph idx="1"/>
          </p:nvPr>
        </p:nvSpPr>
        <p:spPr>
          <a:xfrm>
            <a:off x="838200" y="1825625"/>
            <a:ext cx="10515600" cy="4351338"/>
          </a:xfrm>
        </p:spPr>
        <p:txBody>
          <a:bodyPr>
            <a:noAutofit/>
          </a:bodyPr>
          <a:lstStyle/>
          <a:p>
            <a:pPr algn="just"/>
            <a:r>
              <a:rPr lang="en-US" sz="1600" b="1"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stands for Numerical Python</a:t>
            </a:r>
          </a:p>
          <a:p>
            <a:pPr lvl="1" algn="just"/>
            <a:r>
              <a:rPr lang="en-US" sz="1400" dirty="0">
                <a:latin typeface="Arial" panose="020B0604020202020204" pitchFamily="34" charset="0"/>
                <a:cs typeface="Arial" panose="020B0604020202020204" pitchFamily="34" charset="0"/>
              </a:rPr>
              <a:t>It is a Python library used for working with arrays.</a:t>
            </a:r>
          </a:p>
          <a:p>
            <a:pPr lvl="1" algn="just"/>
            <a:r>
              <a:rPr lang="en-US" sz="1400" dirty="0">
                <a:latin typeface="Arial" panose="020B0604020202020204" pitchFamily="34" charset="0"/>
                <a:cs typeface="Arial" panose="020B0604020202020204" pitchFamily="34" charset="0"/>
              </a:rPr>
              <a:t>It also has functions for working in domain of linear algebra, Fourier transform, and matrices.</a:t>
            </a:r>
          </a:p>
          <a:p>
            <a:pPr lvl="1" algn="just"/>
            <a:r>
              <a:rPr lang="en-US" sz="1400"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 was created in 2005 by Travis Oliphant. It is an open source project and you can use it freely.</a:t>
            </a:r>
          </a:p>
          <a:p>
            <a:pPr algn="just"/>
            <a:r>
              <a:rPr lang="en-US" sz="1600" b="1"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is a comprehensive library for creating static, animated, and interactive visualizations in Python.</a:t>
            </a:r>
          </a:p>
          <a:p>
            <a:pPr algn="just"/>
            <a:r>
              <a:rPr lang="en-US" sz="1600" b="1" dirty="0" err="1">
                <a:latin typeface="Arial" panose="020B0604020202020204" pitchFamily="34" charset="0"/>
                <a:cs typeface="Arial" panose="020B0604020202020204" pitchFamily="34" charset="0"/>
              </a:rPr>
              <a:t>Seaborn</a:t>
            </a:r>
            <a:r>
              <a:rPr lang="en-US" sz="1600" dirty="0">
                <a:latin typeface="Arial" panose="020B0604020202020204" pitchFamily="34" charset="0"/>
                <a:cs typeface="Arial" panose="020B0604020202020204" pitchFamily="34" charset="0"/>
              </a:rPr>
              <a:t> is a Python data visualization library based on </a:t>
            </a:r>
            <a:r>
              <a:rPr lang="en-US" sz="1600"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It provides a high-level interface for drawing attractive and informative statistical graphics.</a:t>
            </a:r>
          </a:p>
          <a:p>
            <a:pPr algn="just"/>
            <a:r>
              <a:rPr lang="en-US" sz="1600" b="1" dirty="0">
                <a:latin typeface="Arial" panose="020B0604020202020204" pitchFamily="34" charset="0"/>
                <a:cs typeface="Arial" panose="020B0604020202020204" pitchFamily="34" charset="0"/>
              </a:rPr>
              <a:t>Pandas</a:t>
            </a:r>
            <a:r>
              <a:rPr lang="en-US" sz="1600" dirty="0">
                <a:latin typeface="Arial" panose="020B0604020202020204" pitchFamily="34" charset="0"/>
                <a:cs typeface="Arial" panose="020B0604020202020204" pitchFamily="34" charset="0"/>
              </a:rPr>
              <a:t> is a fast, powerful, flexible and easy to use open source data analysis and manipulation tool,</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built on top of the Python programming language.</a:t>
            </a:r>
          </a:p>
          <a:p>
            <a:pPr algn="just"/>
            <a:r>
              <a:rPr lang="en-US" sz="1600" b="1" dirty="0" err="1">
                <a:latin typeface="Arial" panose="020B0604020202020204" pitchFamily="34" charset="0"/>
                <a:cs typeface="Arial" panose="020B0604020202020204" pitchFamily="34" charset="0"/>
              </a:rPr>
              <a:t>Scikit</a:t>
            </a:r>
            <a:r>
              <a:rPr lang="en-US" sz="1600" b="1" dirty="0">
                <a:latin typeface="Arial" panose="020B0604020202020204" pitchFamily="34" charset="0"/>
                <a:cs typeface="Arial" panose="020B0604020202020204" pitchFamily="34" charset="0"/>
              </a:rPr>
              <a:t>-learn</a:t>
            </a:r>
            <a:r>
              <a:rPr lang="en-US" sz="1600" dirty="0">
                <a:latin typeface="Arial" panose="020B0604020202020204" pitchFamily="34" charset="0"/>
                <a:cs typeface="Arial" panose="020B0604020202020204" pitchFamily="34" charset="0"/>
              </a:rPr>
              <a:t> (formerly </a:t>
            </a:r>
            <a:r>
              <a:rPr lang="en-US" sz="1600" dirty="0" err="1">
                <a:latin typeface="Arial" panose="020B0604020202020204" pitchFamily="34" charset="0"/>
                <a:cs typeface="Arial" panose="020B0604020202020204" pitchFamily="34" charset="0"/>
              </a:rPr>
              <a:t>scikits.learn</a:t>
            </a:r>
            <a:r>
              <a:rPr lang="en-US" sz="1600" dirty="0">
                <a:latin typeface="Arial" panose="020B0604020202020204" pitchFamily="34" charset="0"/>
                <a:cs typeface="Arial" panose="020B0604020202020204" pitchFamily="34" charset="0"/>
              </a:rPr>
              <a:t> and also known as </a:t>
            </a:r>
            <a:r>
              <a:rPr lang="en-US" sz="1600" dirty="0" err="1">
                <a:latin typeface="Arial" panose="020B0604020202020204" pitchFamily="34" charset="0"/>
                <a:cs typeface="Arial" panose="020B0604020202020204" pitchFamily="34" charset="0"/>
              </a:rPr>
              <a:t>sklearn</a:t>
            </a:r>
            <a:r>
              <a:rPr lang="en-US" sz="1600" dirty="0">
                <a:latin typeface="Arial" panose="020B0604020202020204" pitchFamily="34" charset="0"/>
                <a:cs typeface="Arial" panose="020B0604020202020204" pitchFamily="34" charset="0"/>
              </a:rPr>
              <a:t>) is a free software machine learning library for the Python programming language.[3] It features various classification, regression and clustering algorithms including support vector machines, random forests, gradient boosting, k-means and DBSCAN, and is designed to interoperate with the Python numerical and scientific libraries </a:t>
            </a:r>
            <a:r>
              <a:rPr lang="en-US" sz="1600"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and </a:t>
            </a:r>
            <a:r>
              <a:rPr lang="en-US" sz="1600" dirty="0" err="1">
                <a:latin typeface="Arial" panose="020B0604020202020204" pitchFamily="34" charset="0"/>
                <a:cs typeface="Arial" panose="020B0604020202020204" pitchFamily="34" charset="0"/>
              </a:rPr>
              <a:t>SciPy</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748077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Regression: method of modelling a target value based on independent predictors</a:t>
            </a:r>
          </a:p>
          <a:p>
            <a:pPr algn="just"/>
            <a:r>
              <a:rPr lang="en-US" sz="2000" dirty="0">
                <a:latin typeface="Arial"/>
                <a:cs typeface="Arial"/>
              </a:rPr>
              <a:t>Regression techniques mostly differ based on the number of independent variables and the type of relationship between the independent and dependent variables.</a:t>
            </a:r>
          </a:p>
          <a:p>
            <a:pPr algn="just"/>
            <a:r>
              <a:rPr lang="en-US" sz="2000" dirty="0">
                <a:latin typeface="Arial"/>
                <a:cs typeface="Arial"/>
              </a:rPr>
              <a:t>Simple linear regression: type of regression analysis where the number of independent variables is one and there is a linear relationship between the independent(x) and dependent(y) variable.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986" y="3737062"/>
            <a:ext cx="4274028" cy="2826964"/>
          </a:xfrm>
          <a:prstGeom prst="rect">
            <a:avLst/>
          </a:prstGeom>
        </p:spPr>
      </p:pic>
      <p:sp>
        <p:nvSpPr>
          <p:cNvPr id="8" name="Left Arrow 7"/>
          <p:cNvSpPr/>
          <p:nvPr/>
        </p:nvSpPr>
        <p:spPr>
          <a:xfrm>
            <a:off x="8233014" y="4001294"/>
            <a:ext cx="777240" cy="4114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9010254" y="4001294"/>
            <a:ext cx="2343546" cy="646331"/>
          </a:xfrm>
          <a:prstGeom prst="rect">
            <a:avLst/>
          </a:prstGeom>
        </p:spPr>
        <p:txBody>
          <a:bodyPr wrap="square">
            <a:spAutoFit/>
          </a:bodyPr>
          <a:lstStyle/>
          <a:p>
            <a:r>
              <a:rPr lang="en-US" dirty="0">
                <a:latin typeface="Arial"/>
                <a:cs typeface="Arial"/>
              </a:rPr>
              <a:t>Best fit straight line to the data points</a:t>
            </a:r>
            <a:endParaRPr lang="fr-CH" dirty="0"/>
          </a:p>
        </p:txBody>
      </p:sp>
      <p:sp>
        <p:nvSpPr>
          <p:cNvPr id="6" name="Rectangle 5"/>
          <p:cNvSpPr/>
          <p:nvPr/>
        </p:nvSpPr>
        <p:spPr>
          <a:xfrm>
            <a:off x="9024670" y="4781212"/>
            <a:ext cx="1287532" cy="369332"/>
          </a:xfrm>
          <a:prstGeom prst="rect">
            <a:avLst/>
          </a:prstGeom>
        </p:spPr>
        <p:txBody>
          <a:bodyPr wrap="none">
            <a:spAutoFit/>
          </a:bodyPr>
          <a:lstStyle/>
          <a:p>
            <a:r>
              <a:rPr lang="en-US" dirty="0">
                <a:latin typeface="Arial"/>
                <a:cs typeface="Arial"/>
              </a:rPr>
              <a:t>y = a + b*x</a:t>
            </a:r>
            <a:endParaRPr lang="fr-CH" dirty="0"/>
          </a:p>
        </p:txBody>
      </p:sp>
      <p:sp>
        <p:nvSpPr>
          <p:cNvPr id="13" name="Rectangle 12"/>
          <p:cNvSpPr/>
          <p:nvPr/>
        </p:nvSpPr>
        <p:spPr>
          <a:xfrm>
            <a:off x="9024671" y="5170370"/>
            <a:ext cx="2725370" cy="646331"/>
          </a:xfrm>
          <a:prstGeom prst="rect">
            <a:avLst/>
          </a:prstGeom>
        </p:spPr>
        <p:txBody>
          <a:bodyPr wrap="square">
            <a:spAutoFit/>
          </a:bodyPr>
          <a:lstStyle/>
          <a:p>
            <a:r>
              <a:rPr lang="en-US" dirty="0">
                <a:solidFill>
                  <a:srgbClr val="FF0000"/>
                </a:solidFill>
                <a:latin typeface="Arial"/>
                <a:cs typeface="Arial"/>
              </a:rPr>
              <a:t>How to find the best values for a and b ?</a:t>
            </a:r>
            <a:endParaRPr lang="fr-CH" dirty="0">
              <a:solidFill>
                <a:srgbClr val="FF0000"/>
              </a:solidFill>
            </a:endParaRPr>
          </a:p>
        </p:txBody>
      </p:sp>
    </p:spTree>
    <p:extLst>
      <p:ext uri="{BB962C8B-B14F-4D97-AF65-F5344CB8AC3E}">
        <p14:creationId xmlns:p14="http://schemas.microsoft.com/office/powerpoint/2010/main" val="33995742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Cost Function</a:t>
            </a: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r>
              <a:rPr lang="en-US" sz="2000" dirty="0">
                <a:latin typeface="Arial"/>
                <a:cs typeface="Arial"/>
              </a:rPr>
              <a:t>Model residuals (or errors): distances between the labels and the predictions using the model</a:t>
            </a:r>
          </a:p>
          <a:p>
            <a:pPr algn="just"/>
            <a:r>
              <a:rPr lang="en-US" sz="2000" dirty="0">
                <a:latin typeface="Arial"/>
                <a:cs typeface="Arial"/>
              </a:rPr>
              <a:t>Model residuals represent the part of variability in the data the model was unable to capture</a:t>
            </a:r>
          </a:p>
          <a:p>
            <a:pPr algn="just"/>
            <a:endParaRPr lang="en-US" sz="2000" dirty="0">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1690688"/>
            <a:ext cx="4629150" cy="2419350"/>
          </a:xfrm>
          <a:prstGeom prst="rect">
            <a:avLst/>
          </a:prstGeom>
        </p:spPr>
      </p:pic>
      <p:sp>
        <p:nvSpPr>
          <p:cNvPr id="8" name="Rectangle 7"/>
          <p:cNvSpPr/>
          <p:nvPr/>
        </p:nvSpPr>
        <p:spPr>
          <a:xfrm>
            <a:off x="7612448" y="2552053"/>
            <a:ext cx="3475310" cy="369332"/>
          </a:xfrm>
          <a:prstGeom prst="rect">
            <a:avLst/>
          </a:prstGeom>
        </p:spPr>
        <p:txBody>
          <a:bodyPr wrap="none">
            <a:spAutoFit/>
          </a:bodyPr>
          <a:lstStyle/>
          <a:p>
            <a:r>
              <a:rPr lang="fr-CH" dirty="0" err="1"/>
              <a:t>Mean</a:t>
            </a:r>
            <a:r>
              <a:rPr lang="fr-CH" dirty="0"/>
              <a:t> </a:t>
            </a:r>
            <a:r>
              <a:rPr lang="fr-CH" dirty="0" err="1"/>
              <a:t>Squared</a:t>
            </a:r>
            <a:r>
              <a:rPr lang="fr-CH" dirty="0"/>
              <a:t> </a:t>
            </a:r>
            <a:r>
              <a:rPr lang="fr-CH" dirty="0" err="1"/>
              <a:t>Error</a:t>
            </a:r>
            <a:r>
              <a:rPr lang="fr-CH" dirty="0"/>
              <a:t>(MSE) </a:t>
            </a:r>
            <a:r>
              <a:rPr lang="fr-CH" dirty="0" err="1"/>
              <a:t>function</a:t>
            </a:r>
            <a:endParaRPr lang="fr-CH" dirty="0"/>
          </a:p>
        </p:txBody>
      </p:sp>
    </p:spTree>
    <p:extLst>
      <p:ext uri="{BB962C8B-B14F-4D97-AF65-F5344CB8AC3E}">
        <p14:creationId xmlns:p14="http://schemas.microsoft.com/office/powerpoint/2010/main" val="17736414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765145" y="1178518"/>
            <a:ext cx="6111240" cy="3914304"/>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pic>
        <p:nvPicPr>
          <p:cNvPr id="3" name="Picture 2"/>
          <p:cNvPicPr>
            <a:picLocks noChangeAspect="1"/>
          </p:cNvPicPr>
          <p:nvPr/>
        </p:nvPicPr>
        <p:blipFill>
          <a:blip r:embed="rId5"/>
          <a:stretch>
            <a:fillRect/>
          </a:stretch>
        </p:blipFill>
        <p:spPr>
          <a:xfrm>
            <a:off x="3244290" y="5158762"/>
            <a:ext cx="5152949" cy="1494906"/>
          </a:xfrm>
          <a:prstGeom prst="rect">
            <a:avLst/>
          </a:prstGeom>
        </p:spPr>
      </p:pic>
    </p:spTree>
    <p:extLst>
      <p:ext uri="{BB962C8B-B14F-4D97-AF65-F5344CB8AC3E}">
        <p14:creationId xmlns:p14="http://schemas.microsoft.com/office/powerpoint/2010/main" val="41739699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Gradient Descent</a:t>
            </a:r>
          </a:p>
          <a:p>
            <a:pPr lvl="1" algn="just">
              <a:buFont typeface="Wingdings" panose="05000000000000000000" pitchFamily="2" charset="2"/>
              <a:buChar char="§"/>
            </a:pPr>
            <a:r>
              <a:rPr lang="en-US" sz="1800" dirty="0">
                <a:latin typeface="Arial"/>
                <a:cs typeface="Arial"/>
              </a:rPr>
              <a:t>Allows to optimize the values of the model coefficients by iteratively minimizing the error of the model on your training data.</a:t>
            </a:r>
          </a:p>
          <a:p>
            <a:pPr lvl="1" algn="just">
              <a:buFont typeface="Wingdings" panose="05000000000000000000" pitchFamily="2" charset="2"/>
              <a:buChar char="§"/>
            </a:pPr>
            <a:r>
              <a:rPr lang="en-US" sz="1800" dirty="0">
                <a:latin typeface="Arial"/>
                <a:cs typeface="Arial"/>
              </a:rPr>
              <a:t>Starts with random values for each coefficient. An iterative process then goes in the direction towards minimizing the error. The process is repeated until a minimum sum squared error is achieved or no further improvement is possible.</a:t>
            </a:r>
          </a:p>
          <a:p>
            <a:pPr lvl="1" algn="just">
              <a:buFont typeface="Wingdings" panose="05000000000000000000" pitchFamily="2" charset="2"/>
              <a:buChar char="§"/>
            </a:pPr>
            <a:r>
              <a:rPr lang="en-US" sz="1800" dirty="0">
                <a:latin typeface="Arial"/>
                <a:cs typeface="Arial"/>
              </a:rPr>
              <a:t>Uses a learning rate (alpha) parameter that determines the size of the improvement step to take on each iteration of the procedure.</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500" y="4202919"/>
            <a:ext cx="5440680" cy="254577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214" y="4405313"/>
            <a:ext cx="4410075" cy="1771650"/>
          </a:xfrm>
          <a:prstGeom prst="rect">
            <a:avLst/>
          </a:prstGeom>
        </p:spPr>
      </p:pic>
    </p:spTree>
    <p:extLst>
      <p:ext uri="{BB962C8B-B14F-4D97-AF65-F5344CB8AC3E}">
        <p14:creationId xmlns:p14="http://schemas.microsoft.com/office/powerpoint/2010/main" val="361960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marL="0" lvl="0" indent="0" algn="just">
              <a:buNone/>
            </a:pPr>
            <a:r>
              <a:rPr lang="en-US" sz="2600" dirty="0">
                <a:latin typeface="Arial"/>
                <a:cs typeface="Arial"/>
              </a:rPr>
              <a:t>Any machine learning problem can be represented with the following three concepts:</a:t>
            </a:r>
            <a:endParaRPr lang="en-ZA" sz="2600" dirty="0">
              <a:latin typeface="Arial"/>
              <a:cs typeface="Arial"/>
            </a:endParaRPr>
          </a:p>
          <a:p>
            <a:pPr lvl="1" algn="just"/>
            <a:r>
              <a:rPr lang="en-ZA" dirty="0">
                <a:latin typeface="Arial"/>
                <a:cs typeface="Arial"/>
              </a:rPr>
              <a:t>We will have to learn to solve a task T.</a:t>
            </a:r>
          </a:p>
          <a:p>
            <a:pPr lvl="2" algn="just"/>
            <a:r>
              <a:rPr lang="en-ZA" sz="1800" dirty="0">
                <a:solidFill>
                  <a:schemeClr val="accent1"/>
                </a:solidFill>
                <a:latin typeface="Arial"/>
                <a:cs typeface="Arial"/>
              </a:rPr>
              <a:t>For example, perform genome annotation.</a:t>
            </a:r>
          </a:p>
          <a:p>
            <a:pPr lvl="1" algn="just"/>
            <a:r>
              <a:rPr lang="en-ZA" dirty="0">
                <a:latin typeface="Arial"/>
                <a:cs typeface="Arial"/>
              </a:rPr>
              <a:t>We will need some experience E to learn to perform the task. Usually, experience is represented through a dataset. </a:t>
            </a:r>
          </a:p>
          <a:p>
            <a:pPr lvl="2" algn="just"/>
            <a:r>
              <a:rPr lang="en-ZA" sz="1800" dirty="0">
                <a:solidFill>
                  <a:schemeClr val="accent1"/>
                </a:solidFill>
                <a:latin typeface="Arial"/>
                <a:cs typeface="Arial"/>
              </a:rPr>
              <a:t>For the gene prediction, experience comes as a set of </a:t>
            </a:r>
            <a:r>
              <a:rPr lang="en-US" sz="1800" dirty="0">
                <a:solidFill>
                  <a:schemeClr val="accent1"/>
                </a:solidFill>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solidFill>
                <a:schemeClr val="accent1"/>
              </a:solidFill>
              <a:latin typeface="Arial"/>
              <a:cs typeface="Arial"/>
            </a:endParaRPr>
          </a:p>
          <a:p>
            <a:pPr lvl="1" algn="just"/>
            <a:r>
              <a:rPr lang="en-ZA"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solidFill>
                  <a:schemeClr val="accent1"/>
                </a:solidFill>
                <a:latin typeface="Arial"/>
                <a:cs typeface="Arial"/>
              </a:rPr>
              <a:t>The percentage of genes that our gene prediction model is correctly classifying as genes could be P for our gene prediction task.</a:t>
            </a:r>
          </a:p>
        </p:txBody>
      </p:sp>
    </p:spTree>
    <p:extLst>
      <p:ext uri="{BB962C8B-B14F-4D97-AF65-F5344CB8AC3E}">
        <p14:creationId xmlns:p14="http://schemas.microsoft.com/office/powerpoint/2010/main" val="544290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Regularization</a:t>
            </a:r>
          </a:p>
          <a:p>
            <a:pPr lvl="1" algn="just">
              <a:buFont typeface="Wingdings" panose="05000000000000000000" pitchFamily="2" charset="2"/>
              <a:buChar char="§"/>
            </a:pPr>
            <a:r>
              <a:rPr lang="en-US" sz="1800" dirty="0">
                <a:latin typeface="Arial"/>
                <a:cs typeface="Arial"/>
              </a:rPr>
              <a:t>regularization methods seek to both minimize the sum of the squared error of the model on the training data (using ordinary least squares) but also to reduce the complexity of the model (like the number or absolute size of the sum of all coefficients in the model).</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Two popular examples of regularization procedures for linear regression are:</a:t>
            </a:r>
          </a:p>
          <a:p>
            <a:pPr lvl="1" algn="just">
              <a:buFont typeface="Wingdings" panose="05000000000000000000" pitchFamily="2" charset="2"/>
              <a:buChar char="§"/>
            </a:pPr>
            <a:endParaRPr lang="en-US" sz="1800" dirty="0">
              <a:latin typeface="Arial"/>
              <a:cs typeface="Arial"/>
            </a:endParaRPr>
          </a:p>
          <a:p>
            <a:pPr lvl="2" algn="just"/>
            <a:r>
              <a:rPr lang="en-US" sz="1800" dirty="0">
                <a:latin typeface="Arial"/>
                <a:cs typeface="Arial"/>
              </a:rPr>
              <a:t>Lasso Regression: where Ordinary Least Squares is modified to also minimize the absolute sum of the coefficients (called L1 regularization).</a:t>
            </a:r>
          </a:p>
          <a:p>
            <a:pPr lvl="2" algn="just"/>
            <a:r>
              <a:rPr lang="en-US" sz="1800" dirty="0">
                <a:latin typeface="Arial"/>
                <a:cs typeface="Arial"/>
              </a:rPr>
              <a:t>Ridge Regression: where Ordinary Least Squares is modified to also minimize the squared absolute sum of the coefficients (called L2 regularization).</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These methods are effective to use when there is collinearity in your input values and ordinary least squares would </a:t>
            </a:r>
            <a:r>
              <a:rPr lang="en-US" sz="1800" dirty="0" err="1">
                <a:latin typeface="Arial"/>
                <a:cs typeface="Arial"/>
              </a:rPr>
              <a:t>overfit</a:t>
            </a:r>
            <a:r>
              <a:rPr lang="en-US" sz="1800" dirty="0">
                <a:latin typeface="Arial"/>
                <a:cs typeface="Arial"/>
              </a:rPr>
              <a:t> the training data.</a:t>
            </a:r>
          </a:p>
        </p:txBody>
      </p:sp>
    </p:spTree>
    <p:extLst>
      <p:ext uri="{BB962C8B-B14F-4D97-AF65-F5344CB8AC3E}">
        <p14:creationId xmlns:p14="http://schemas.microsoft.com/office/powerpoint/2010/main" val="26704233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539240"/>
            <a:ext cx="10515600" cy="4637723"/>
          </a:xfrm>
        </p:spPr>
        <p:txBody>
          <a:bodyPr>
            <a:noAutofit/>
          </a:bodyPr>
          <a:lstStyle/>
          <a:p>
            <a:pPr algn="just"/>
            <a:r>
              <a:rPr lang="en-US" sz="1800" b="1" dirty="0">
                <a:latin typeface="Arial"/>
                <a:cs typeface="Arial"/>
              </a:rPr>
              <a:t>Linear Assumption. </a:t>
            </a:r>
            <a:r>
              <a:rPr lang="en-US" sz="1800" dirty="0">
                <a:latin typeface="Arial"/>
                <a:cs typeface="Arial"/>
              </a:rPr>
              <a:t>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pPr algn="just"/>
            <a:r>
              <a:rPr lang="en-US" sz="1800" b="1" dirty="0">
                <a:latin typeface="Arial"/>
                <a:cs typeface="Arial"/>
              </a:rPr>
              <a:t>Remove Noise. </a:t>
            </a:r>
            <a:r>
              <a:rPr lang="en-US" sz="1800" dirty="0">
                <a:latin typeface="Arial"/>
                <a:cs typeface="Arial"/>
              </a:rPr>
              <a:t>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algn="just"/>
            <a:r>
              <a:rPr lang="en-US" sz="1800" b="1" dirty="0">
                <a:latin typeface="Arial"/>
                <a:cs typeface="Arial"/>
              </a:rPr>
              <a:t>Remove Collinearity. </a:t>
            </a:r>
            <a:r>
              <a:rPr lang="en-US" sz="1800" dirty="0">
                <a:latin typeface="Arial"/>
                <a:cs typeface="Arial"/>
              </a:rPr>
              <a:t>Linear regression will over-fit your data when you have highly correlated input variables. Consider calculating pairwise correlations for your input data and removing the most correlated.</a:t>
            </a:r>
          </a:p>
          <a:p>
            <a:pPr algn="just"/>
            <a:r>
              <a:rPr lang="en-US" sz="1800" b="1" dirty="0">
                <a:latin typeface="Arial"/>
                <a:cs typeface="Arial"/>
              </a:rPr>
              <a:t>Gaussian Distributions. </a:t>
            </a:r>
            <a:r>
              <a:rPr lang="en-US" sz="1800" dirty="0">
                <a:latin typeface="Arial"/>
                <a:cs typeface="Arial"/>
              </a:rPr>
              <a:t>Linear regression will make more reliable predictions if your input and output variables have a Gaussian distribution. You may get some benefit using transforms (e.g. log or </a:t>
            </a:r>
            <a:r>
              <a:rPr lang="en-US" sz="1800" dirty="0" err="1">
                <a:latin typeface="Arial"/>
                <a:cs typeface="Arial"/>
              </a:rPr>
              <a:t>BoxCox</a:t>
            </a:r>
            <a:r>
              <a:rPr lang="en-US" sz="1800" dirty="0">
                <a:latin typeface="Arial"/>
                <a:cs typeface="Arial"/>
              </a:rPr>
              <a:t>) on you variables to make their distribution more Gaussian looking.</a:t>
            </a:r>
          </a:p>
          <a:p>
            <a:pPr algn="just"/>
            <a:r>
              <a:rPr lang="en-US" sz="1800" b="1" dirty="0">
                <a:latin typeface="Arial"/>
                <a:cs typeface="Arial"/>
              </a:rPr>
              <a:t>Rescale Inputs: </a:t>
            </a:r>
            <a:r>
              <a:rPr lang="en-US" sz="1800" dirty="0">
                <a:latin typeface="Arial"/>
                <a:cs typeface="Arial"/>
              </a:rPr>
              <a:t>Linear regression will often make more reliable predictions if you rescale input variables using standardization or normalization.</a:t>
            </a:r>
          </a:p>
        </p:txBody>
      </p:sp>
    </p:spTree>
    <p:extLst>
      <p:ext uri="{BB962C8B-B14F-4D97-AF65-F5344CB8AC3E}">
        <p14:creationId xmlns:p14="http://schemas.microsoft.com/office/powerpoint/2010/main" val="289907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graphicFrame>
        <p:nvGraphicFramePr>
          <p:cNvPr id="2" name="Table 1"/>
          <p:cNvGraphicFramePr>
            <a:graphicFrameLocks noGrp="1"/>
          </p:cNvGraphicFramePr>
          <p:nvPr>
            <p:extLst>
              <p:ext uri="{D42A27DB-BD31-4B8C-83A1-F6EECF244321}">
                <p14:modId xmlns:p14="http://schemas.microsoft.com/office/powerpoint/2010/main" val="369750383"/>
              </p:ext>
            </p:extLst>
          </p:nvPr>
        </p:nvGraphicFramePr>
        <p:xfrm>
          <a:off x="838200" y="1885654"/>
          <a:ext cx="11030712" cy="4057316"/>
        </p:xfrm>
        <a:graphic>
          <a:graphicData uri="http://schemas.openxmlformats.org/drawingml/2006/table">
            <a:tbl>
              <a:tblPr/>
              <a:tblGrid>
                <a:gridCol w="4391556">
                  <a:extLst>
                    <a:ext uri="{9D8B030D-6E8A-4147-A177-3AD203B41FA5}">
                      <a16:colId xmlns:a16="http://schemas.microsoft.com/office/drawing/2014/main" val="2235050096"/>
                    </a:ext>
                  </a:extLst>
                </a:gridCol>
                <a:gridCol w="6639156">
                  <a:extLst>
                    <a:ext uri="{9D8B030D-6E8A-4147-A177-3AD203B41FA5}">
                      <a16:colId xmlns:a16="http://schemas.microsoft.com/office/drawing/2014/main" val="3861268828"/>
                    </a:ext>
                  </a:extLst>
                </a:gridCol>
              </a:tblGrid>
              <a:tr h="238807">
                <a:tc>
                  <a:txBody>
                    <a:bodyPr/>
                    <a:lstStyle/>
                    <a:p>
                      <a:pPr algn="l"/>
                      <a:r>
                        <a:rPr lang="fr-CH" sz="1800" b="1" dirty="0"/>
                        <a:t>Input data</a:t>
                      </a:r>
                    </a:p>
                  </a:txBody>
                  <a:tcPr marL="87027" marR="87027" marT="43513" marB="43513" anchor="ctr">
                    <a:lnL>
                      <a:noFill/>
                    </a:lnL>
                    <a:lnR>
                      <a:noFill/>
                    </a:lnR>
                    <a:lnT>
                      <a:noFill/>
                    </a:lnT>
                    <a:lnB>
                      <a:noFill/>
                    </a:lnB>
                  </a:tcPr>
                </a:tc>
                <a:tc>
                  <a:txBody>
                    <a:bodyPr/>
                    <a:lstStyle/>
                    <a:p>
                      <a:pPr algn="l"/>
                      <a:r>
                        <a:rPr lang="fr-CH" sz="1800" b="1" dirty="0" err="1"/>
                        <a:t>Task</a:t>
                      </a:r>
                      <a:endParaRPr lang="fr-CH" sz="1800" b="1" dirty="0"/>
                    </a:p>
                  </a:txBody>
                  <a:tcPr marL="87027" marR="87027" marT="43513" marB="43513" anchor="ctr">
                    <a:lnL>
                      <a:noFill/>
                    </a:lnL>
                    <a:lnR>
                      <a:noFill/>
                    </a:lnR>
                    <a:lnT>
                      <a:noFill/>
                    </a:lnT>
                    <a:lnB>
                      <a:noFill/>
                    </a:lnB>
                  </a:tcPr>
                </a:tc>
                <a:extLst>
                  <a:ext uri="{0D108BD9-81ED-4DB2-BD59-A6C34878D82A}">
                    <a16:rowId xmlns:a16="http://schemas.microsoft.com/office/drawing/2014/main" val="2000451269"/>
                  </a:ext>
                </a:extLst>
              </a:tr>
              <a:tr h="402601">
                <a:tc>
                  <a:txBody>
                    <a:bodyPr/>
                    <a:lstStyle/>
                    <a:p>
                      <a:pPr algn="l"/>
                      <a:r>
                        <a:rPr lang="fr-CH" sz="1800" dirty="0"/>
                        <a:t>DNA </a:t>
                      </a:r>
                      <a:r>
                        <a:rPr lang="fr-CH" sz="1800" dirty="0" err="1"/>
                        <a:t>sequence</a:t>
                      </a:r>
                      <a:endParaRPr lang="fr-CH" sz="1800" dirty="0"/>
                    </a:p>
                  </a:txBody>
                  <a:tcPr marL="87027" marR="87027" marT="43513" marB="43513" anchor="ctr">
                    <a:lnL>
                      <a:noFill/>
                    </a:lnL>
                    <a:lnR>
                      <a:noFill/>
                    </a:lnR>
                    <a:lnT>
                      <a:noFill/>
                    </a:lnT>
                    <a:lnB>
                      <a:noFill/>
                    </a:lnB>
                  </a:tcPr>
                </a:tc>
                <a:tc>
                  <a:txBody>
                    <a:bodyPr/>
                    <a:lstStyle/>
                    <a:p>
                      <a:pPr algn="l"/>
                      <a:r>
                        <a:rPr lang="fr-CH" sz="1800" dirty="0" err="1"/>
                        <a:t>Identify</a:t>
                      </a:r>
                      <a:r>
                        <a:rPr lang="fr-CH" sz="1800" dirty="0"/>
                        <a:t> transcription </a:t>
                      </a:r>
                      <a:r>
                        <a:rPr lang="fr-CH" sz="1800" dirty="0" err="1"/>
                        <a:t>start</a:t>
                      </a:r>
                      <a:r>
                        <a:rPr lang="fr-CH" sz="1800" dirty="0"/>
                        <a:t> sites, </a:t>
                      </a:r>
                      <a:r>
                        <a:rPr lang="fr-CH" sz="1800" dirty="0" err="1"/>
                        <a:t>splice</a:t>
                      </a:r>
                      <a:r>
                        <a:rPr lang="fr-CH" sz="1800" dirty="0"/>
                        <a:t> sites, exons, etc.</a:t>
                      </a:r>
                    </a:p>
                  </a:txBody>
                  <a:tcPr marL="87027" marR="87027" marT="43513" marB="43513" anchor="ctr">
                    <a:lnL>
                      <a:noFill/>
                    </a:lnL>
                    <a:lnR>
                      <a:noFill/>
                    </a:lnR>
                    <a:lnT>
                      <a:noFill/>
                    </a:lnT>
                    <a:lnB>
                      <a:noFill/>
                    </a:lnB>
                  </a:tcPr>
                </a:tc>
                <a:extLst>
                  <a:ext uri="{0D108BD9-81ED-4DB2-BD59-A6C34878D82A}">
                    <a16:rowId xmlns:a16="http://schemas.microsoft.com/office/drawing/2014/main" val="3961088790"/>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TF binding sites</a:t>
                      </a:r>
                    </a:p>
                  </a:txBody>
                  <a:tcPr marL="87027" marR="87027" marT="43513" marB="43513" anchor="ctr">
                    <a:lnL>
                      <a:noFill/>
                    </a:lnL>
                    <a:lnR>
                      <a:noFill/>
                    </a:lnR>
                    <a:lnT>
                      <a:noFill/>
                    </a:lnT>
                    <a:lnB>
                      <a:noFill/>
                    </a:lnB>
                  </a:tcPr>
                </a:tc>
                <a:extLst>
                  <a:ext uri="{0D108BD9-81ED-4DB2-BD59-A6C34878D82A}">
                    <a16:rowId xmlns:a16="http://schemas.microsoft.com/office/drawing/2014/main" val="1794034135"/>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genes</a:t>
                      </a:r>
                    </a:p>
                  </a:txBody>
                  <a:tcPr marL="87027" marR="87027" marT="43513" marB="43513" anchor="ctr">
                    <a:lnL>
                      <a:noFill/>
                    </a:lnL>
                    <a:lnR>
                      <a:noFill/>
                    </a:lnR>
                    <a:lnT>
                      <a:noFill/>
                    </a:lnT>
                    <a:lnB>
                      <a:noFill/>
                    </a:lnB>
                  </a:tcPr>
                </a:tc>
                <a:extLst>
                  <a:ext uri="{0D108BD9-81ED-4DB2-BD59-A6C34878D82A}">
                    <a16:rowId xmlns:a16="http://schemas.microsoft.com/office/drawing/2014/main" val="2057059475"/>
                  </a:ext>
                </a:extLst>
              </a:tr>
              <a:tr h="238807">
                <a:tc>
                  <a:txBody>
                    <a:bodyPr/>
                    <a:lstStyle/>
                    <a:p>
                      <a:pPr algn="l"/>
                      <a:r>
                        <a:rPr lang="fr-CH" sz="1800"/>
                        <a:t>Gene expression</a:t>
                      </a:r>
                    </a:p>
                  </a:txBody>
                  <a:tcPr marL="87027" marR="87027" marT="43513" marB="43513" anchor="ctr">
                    <a:lnL>
                      <a:noFill/>
                    </a:lnL>
                    <a:lnR>
                      <a:noFill/>
                    </a:lnR>
                    <a:lnT>
                      <a:noFill/>
                    </a:lnT>
                    <a:lnB>
                      <a:noFill/>
                    </a:lnB>
                  </a:tcPr>
                </a:tc>
                <a:tc>
                  <a:txBody>
                    <a:bodyPr/>
                    <a:lstStyle/>
                    <a:p>
                      <a:pPr algn="l"/>
                      <a:r>
                        <a:rPr lang="fr-CH" sz="1800"/>
                        <a:t>Predict regulatory relationships</a:t>
                      </a:r>
                    </a:p>
                  </a:txBody>
                  <a:tcPr marL="87027" marR="87027" marT="43513" marB="43513" anchor="ctr">
                    <a:lnL>
                      <a:noFill/>
                    </a:lnL>
                    <a:lnR>
                      <a:noFill/>
                    </a:lnR>
                    <a:lnT>
                      <a:noFill/>
                    </a:lnT>
                    <a:lnB>
                      <a:noFill/>
                    </a:lnB>
                  </a:tcPr>
                </a:tc>
                <a:extLst>
                  <a:ext uri="{0D108BD9-81ED-4DB2-BD59-A6C34878D82A}">
                    <a16:rowId xmlns:a16="http://schemas.microsoft.com/office/drawing/2014/main" val="387365537"/>
                  </a:ext>
                </a:extLst>
              </a:tr>
              <a:tr h="238807">
                <a:tc>
                  <a:txBody>
                    <a:bodyPr/>
                    <a:lstStyle/>
                    <a:p>
                      <a:pPr algn="l"/>
                      <a:r>
                        <a:rPr lang="fr-CH" sz="1800"/>
                        <a:t>Gene expression data</a:t>
                      </a:r>
                    </a:p>
                  </a:txBody>
                  <a:tcPr marL="87027" marR="87027" marT="43513" marB="43513" anchor="ctr">
                    <a:lnL>
                      <a:noFill/>
                    </a:lnL>
                    <a:lnR>
                      <a:noFill/>
                    </a:lnR>
                    <a:lnT>
                      <a:noFill/>
                    </a:lnT>
                    <a:lnB>
                      <a:noFill/>
                    </a:lnB>
                  </a:tcPr>
                </a:tc>
                <a:tc>
                  <a:txBody>
                    <a:bodyPr/>
                    <a:lstStyle/>
                    <a:p>
                      <a:pPr algn="l"/>
                      <a:r>
                        <a:rPr lang="en-US" sz="1800" dirty="0"/>
                        <a:t>Identify biomarkers for a disease</a:t>
                      </a:r>
                    </a:p>
                  </a:txBody>
                  <a:tcPr marL="87027" marR="87027" marT="43513" marB="43513" anchor="ctr">
                    <a:lnL>
                      <a:noFill/>
                    </a:lnL>
                    <a:lnR>
                      <a:noFill/>
                    </a:lnR>
                    <a:lnT>
                      <a:noFill/>
                    </a:lnT>
                    <a:lnB>
                      <a:noFill/>
                    </a:lnB>
                  </a:tcPr>
                </a:tc>
                <a:extLst>
                  <a:ext uri="{0D108BD9-81ED-4DB2-BD59-A6C34878D82A}">
                    <a16:rowId xmlns:a16="http://schemas.microsoft.com/office/drawing/2014/main" val="3342757679"/>
                  </a:ext>
                </a:extLst>
              </a:tr>
              <a:tr h="402601">
                <a:tc>
                  <a:txBody>
                    <a:bodyPr/>
                    <a:lstStyle/>
                    <a:p>
                      <a:pPr algn="l"/>
                      <a:r>
                        <a:rPr lang="en-US" sz="1800" dirty="0"/>
                        <a:t>Histone and TF </a:t>
                      </a:r>
                      <a:r>
                        <a:rPr lang="en-US" sz="1800" dirty="0" err="1"/>
                        <a:t>ChIP-seq</a:t>
                      </a:r>
                      <a:r>
                        <a:rPr lang="en-US" sz="1800" dirty="0"/>
                        <a:t> data</a:t>
                      </a:r>
                    </a:p>
                  </a:txBody>
                  <a:tcPr marL="87027" marR="87027" marT="43513" marB="43513" anchor="ctr">
                    <a:lnL>
                      <a:noFill/>
                    </a:lnL>
                    <a:lnR>
                      <a:noFill/>
                    </a:lnR>
                    <a:lnT>
                      <a:noFill/>
                    </a:lnT>
                    <a:lnB>
                      <a:noFill/>
                    </a:lnB>
                  </a:tcPr>
                </a:tc>
                <a:tc>
                  <a:txBody>
                    <a:bodyPr/>
                    <a:lstStyle/>
                    <a:p>
                      <a:pPr algn="l"/>
                      <a:r>
                        <a:rPr lang="en-US" sz="1800"/>
                        <a:t>Partition and label the genome with chromatin state annotation</a:t>
                      </a:r>
                    </a:p>
                  </a:txBody>
                  <a:tcPr marL="87027" marR="87027" marT="43513" marB="43513" anchor="ctr">
                    <a:lnL>
                      <a:noFill/>
                    </a:lnL>
                    <a:lnR>
                      <a:noFill/>
                    </a:lnR>
                    <a:lnT>
                      <a:noFill/>
                    </a:lnT>
                    <a:lnB>
                      <a:noFill/>
                    </a:lnB>
                  </a:tcPr>
                </a:tc>
                <a:extLst>
                  <a:ext uri="{0D108BD9-81ED-4DB2-BD59-A6C34878D82A}">
                    <a16:rowId xmlns:a16="http://schemas.microsoft.com/office/drawing/2014/main" val="2090385035"/>
                  </a:ext>
                </a:extLst>
              </a:tr>
              <a:tr h="238807">
                <a:tc>
                  <a:txBody>
                    <a:bodyPr/>
                    <a:lstStyle/>
                    <a:p>
                      <a:pPr algn="l"/>
                      <a:r>
                        <a:rPr lang="fr-CH" sz="1800"/>
                        <a:t>DNA sequence + gene expression + …</a:t>
                      </a:r>
                    </a:p>
                  </a:txBody>
                  <a:tcPr marL="87027" marR="87027" marT="43513" marB="43513" anchor="ctr">
                    <a:lnL>
                      <a:noFill/>
                    </a:lnL>
                    <a:lnR>
                      <a:noFill/>
                    </a:lnR>
                    <a:lnT>
                      <a:noFill/>
                    </a:lnT>
                    <a:lnB>
                      <a:noFill/>
                    </a:lnB>
                  </a:tcPr>
                </a:tc>
                <a:tc>
                  <a:txBody>
                    <a:bodyPr/>
                    <a:lstStyle/>
                    <a:p>
                      <a:pPr algn="l"/>
                      <a:r>
                        <a:rPr lang="fr-CH" sz="1800"/>
                        <a:t>Predict gene function</a:t>
                      </a:r>
                    </a:p>
                  </a:txBody>
                  <a:tcPr marL="87027" marR="87027" marT="43513" marB="43513" anchor="ctr">
                    <a:lnL>
                      <a:noFill/>
                    </a:lnL>
                    <a:lnR>
                      <a:noFill/>
                    </a:lnR>
                    <a:lnT>
                      <a:noFill/>
                    </a:lnT>
                    <a:lnB>
                      <a:noFill/>
                    </a:lnB>
                  </a:tcPr>
                </a:tc>
                <a:extLst>
                  <a:ext uri="{0D108BD9-81ED-4DB2-BD59-A6C34878D82A}">
                    <a16:rowId xmlns:a16="http://schemas.microsoft.com/office/drawing/2014/main" val="81154891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gene expression</a:t>
                      </a:r>
                    </a:p>
                  </a:txBody>
                  <a:tcPr marL="87027" marR="87027" marT="43513" marB="43513" anchor="ctr">
                    <a:lnL>
                      <a:noFill/>
                    </a:lnL>
                    <a:lnR>
                      <a:noFill/>
                    </a:lnR>
                    <a:lnT>
                      <a:noFill/>
                    </a:lnT>
                    <a:lnB>
                      <a:noFill/>
                    </a:lnB>
                  </a:tcPr>
                </a:tc>
                <a:extLst>
                  <a:ext uri="{0D108BD9-81ED-4DB2-BD59-A6C34878D82A}">
                    <a16:rowId xmlns:a16="http://schemas.microsoft.com/office/drawing/2014/main" val="95838756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variant deleteriousness</a:t>
                      </a:r>
                    </a:p>
                  </a:txBody>
                  <a:tcPr marL="87027" marR="87027" marT="43513" marB="43513" anchor="ctr">
                    <a:lnL>
                      <a:noFill/>
                    </a:lnL>
                    <a:lnR>
                      <a:noFill/>
                    </a:lnR>
                    <a:lnT>
                      <a:noFill/>
                    </a:lnT>
                    <a:lnB>
                      <a:noFill/>
                    </a:lnB>
                  </a:tcPr>
                </a:tc>
                <a:extLst>
                  <a:ext uri="{0D108BD9-81ED-4DB2-BD59-A6C34878D82A}">
                    <a16:rowId xmlns:a16="http://schemas.microsoft.com/office/drawing/2014/main" val="2591112977"/>
                  </a:ext>
                </a:extLst>
              </a:tr>
              <a:tr h="238807">
                <a:tc>
                  <a:txBody>
                    <a:bodyPr/>
                    <a:lstStyle/>
                    <a:p>
                      <a:pPr algn="l"/>
                      <a:r>
                        <a:rPr lang="fr-CH" sz="1800"/>
                        <a:t>Sequence variants + gene expression + …</a:t>
                      </a:r>
                    </a:p>
                  </a:txBody>
                  <a:tcPr marL="87027" marR="87027" marT="43513" marB="43513" anchor="ctr">
                    <a:lnL>
                      <a:noFill/>
                    </a:lnL>
                    <a:lnR>
                      <a:noFill/>
                    </a:lnR>
                    <a:lnT>
                      <a:noFill/>
                    </a:lnT>
                    <a:lnB>
                      <a:noFill/>
                    </a:lnB>
                  </a:tcPr>
                </a:tc>
                <a:tc>
                  <a:txBody>
                    <a:bodyPr/>
                    <a:lstStyle/>
                    <a:p>
                      <a:pPr algn="l"/>
                      <a:r>
                        <a:rPr lang="en-US" sz="1800" dirty="0"/>
                        <a:t>Predict disease phenotype or prognosis</a:t>
                      </a:r>
                    </a:p>
                  </a:txBody>
                  <a:tcPr marL="87027" marR="87027" marT="43513" marB="43513" anchor="ctr">
                    <a:lnL>
                      <a:noFill/>
                    </a:lnL>
                    <a:lnR>
                      <a:noFill/>
                    </a:lnR>
                    <a:lnT>
                      <a:noFill/>
                    </a:lnT>
                    <a:lnB>
                      <a:noFill/>
                    </a:lnB>
                  </a:tcPr>
                </a:tc>
                <a:extLst>
                  <a:ext uri="{0D108BD9-81ED-4DB2-BD59-A6C34878D82A}">
                    <a16:rowId xmlns:a16="http://schemas.microsoft.com/office/drawing/2014/main" val="504817917"/>
                  </a:ext>
                </a:extLst>
              </a:tr>
            </a:tbl>
          </a:graphicData>
        </a:graphic>
      </p:graphicFrame>
    </p:spTree>
    <p:extLst>
      <p:ext uri="{BB962C8B-B14F-4D97-AF65-F5344CB8AC3E}">
        <p14:creationId xmlns:p14="http://schemas.microsoft.com/office/powerpoint/2010/main" val="305777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a:t>
            </a:r>
            <a:r>
              <a:rPr lang="fr-CH" dirty="0" err="1"/>
              <a:t>taxonomy</a:t>
            </a:r>
            <a:endParaRPr lang="fr-CH" dirty="0"/>
          </a:p>
        </p:txBody>
      </p:sp>
      <p:pic>
        <p:nvPicPr>
          <p:cNvPr id="14" name="Espace réservé du contenu 3" descr="machine.jpeg"/>
          <p:cNvPicPr>
            <a:picLocks noGrp="1" noChangeAspect="1"/>
          </p:cNvPicPr>
          <p:nvPr>
            <p:ph idx="1"/>
          </p:nvPr>
        </p:nvPicPr>
        <p:blipFill>
          <a:blip r:embed="rId4">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15"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18"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Tree>
    <p:extLst>
      <p:ext uri="{BB962C8B-B14F-4D97-AF65-F5344CB8AC3E}">
        <p14:creationId xmlns:p14="http://schemas.microsoft.com/office/powerpoint/2010/main" val="418740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Supervised</a:t>
            </a:r>
            <a:r>
              <a:rPr lang="fr-CH" dirty="0"/>
              <a:t> versus </a:t>
            </a:r>
            <a:r>
              <a:rPr lang="fr-CH" dirty="0" err="1"/>
              <a:t>unsupervised</a:t>
            </a:r>
            <a:r>
              <a:rPr lang="fr-CH" dirty="0"/>
              <a:t> </a:t>
            </a:r>
            <a:r>
              <a:rPr lang="fr-CH" dirty="0" err="1"/>
              <a:t>learning</a:t>
            </a:r>
            <a:endParaRPr lang="fr-CH" dirty="0"/>
          </a:p>
        </p:txBody>
      </p:sp>
      <p:sp>
        <p:nvSpPr>
          <p:cNvPr id="2" name="Content Placeholder 1"/>
          <p:cNvSpPr>
            <a:spLocks noGrp="1"/>
          </p:cNvSpPr>
          <p:nvPr>
            <p:ph idx="1"/>
          </p:nvPr>
        </p:nvSpPr>
        <p:spPr/>
        <p:txBody>
          <a:bodyPr/>
          <a:lstStyle/>
          <a:p>
            <a:r>
              <a:rPr lang="fr-CH" dirty="0" err="1"/>
              <a:t>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is trained on labeled examples and used to predict the label of unlabeled examples.</a:t>
            </a:r>
          </a:p>
          <a:p>
            <a:pPr lvl="1">
              <a:buFont typeface="Courier New" panose="02070309020205020404" pitchFamily="49" charset="0"/>
              <a:buChar char="o"/>
            </a:pPr>
            <a:r>
              <a:rPr lang="en-US" sz="2000" dirty="0"/>
              <a:t>Prediction limited to input labels</a:t>
            </a:r>
          </a:p>
          <a:p>
            <a:r>
              <a:rPr lang="fr-CH" dirty="0" err="1"/>
              <a:t>Unsupervised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does not require labels, such as a clustering algorithm.</a:t>
            </a:r>
          </a:p>
          <a:p>
            <a:pPr lvl="1">
              <a:buFont typeface="Courier New" panose="02070309020205020404" pitchFamily="49" charset="0"/>
              <a:buChar char="o"/>
            </a:pPr>
            <a:r>
              <a:rPr lang="en-US" sz="2000" dirty="0"/>
              <a:t>Prediction of new labels</a:t>
            </a:r>
          </a:p>
          <a:p>
            <a:r>
              <a:rPr lang="fr-CH" dirty="0"/>
              <a:t>Semi-</a:t>
            </a:r>
            <a:r>
              <a:rPr lang="fr-CH" dirty="0" err="1"/>
              <a:t>supervised</a:t>
            </a:r>
            <a:r>
              <a:rPr lang="fr-CH" dirty="0"/>
              <a:t> </a:t>
            </a:r>
            <a:r>
              <a:rPr lang="fr-CH" dirty="0" err="1"/>
              <a:t>learning</a:t>
            </a:r>
            <a:endParaRPr lang="fr-CH" dirty="0"/>
          </a:p>
          <a:p>
            <a:r>
              <a:rPr lang="en-US" dirty="0"/>
              <a:t>Reinforcement Learning</a:t>
            </a:r>
            <a:endParaRPr lang="fr-CH" dirty="0"/>
          </a:p>
          <a:p>
            <a:endParaRPr lang="fr-CH" dirty="0"/>
          </a:p>
        </p:txBody>
      </p:sp>
    </p:spTree>
    <p:extLst>
      <p:ext uri="{BB962C8B-B14F-4D97-AF65-F5344CB8AC3E}">
        <p14:creationId xmlns:p14="http://schemas.microsoft.com/office/powerpoint/2010/main" val="937858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fe cycle of Machine Learning - Javatpoint">
            <a:extLst>
              <a:ext uri="{FF2B5EF4-FFF2-40B4-BE49-F238E27FC236}">
                <a16:creationId xmlns:a16="http://schemas.microsoft.com/office/drawing/2014/main" id="{51219D5C-565A-6646-BCE3-F4336B6EC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232" y="371378"/>
            <a:ext cx="7409109" cy="60114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F942B1-64D7-EB46-A039-D97C9E3ECA66}"/>
              </a:ext>
            </a:extLst>
          </p:cNvPr>
          <p:cNvSpPr/>
          <p:nvPr/>
        </p:nvSpPr>
        <p:spPr>
          <a:xfrm>
            <a:off x="3436266" y="4958"/>
            <a:ext cx="5469831" cy="369332"/>
          </a:xfrm>
          <a:prstGeom prst="rect">
            <a:avLst/>
          </a:prstGeom>
        </p:spPr>
        <p:txBody>
          <a:bodyPr wrap="none">
            <a:spAutoFit/>
          </a:bodyPr>
          <a:lstStyle/>
          <a:p>
            <a:r>
              <a:rPr lang="en-CH" dirty="0">
                <a:hlinkClick r:id="rId3"/>
              </a:rPr>
              <a:t>https://www.javatpoint.com/machine-learning-life-cycle</a:t>
            </a:r>
            <a:endParaRPr lang="en-CH" dirty="0"/>
          </a:p>
        </p:txBody>
      </p:sp>
      <p:sp>
        <p:nvSpPr>
          <p:cNvPr id="2" name="Footer Placeholder 1">
            <a:extLst>
              <a:ext uri="{FF2B5EF4-FFF2-40B4-BE49-F238E27FC236}">
                <a16:creationId xmlns:a16="http://schemas.microsoft.com/office/drawing/2014/main" id="{896D3E43-0909-B948-9706-91CC080BDB8D}"/>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1554F03C-0C35-9C43-A8FD-AF822ED82FA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3382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A8412-4B5B-DC43-9204-799B8F2557E3}"/>
              </a:ext>
            </a:extLst>
          </p:cNvPr>
          <p:cNvSpPr>
            <a:spLocks noGrp="1"/>
          </p:cNvSpPr>
          <p:nvPr>
            <p:ph type="title"/>
          </p:nvPr>
        </p:nvSpPr>
        <p:spPr/>
        <p:txBody>
          <a:bodyPr/>
          <a:lstStyle/>
          <a:p>
            <a:r>
              <a:rPr lang="en-CH" dirty="0"/>
              <a:t>Variance Stabilization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8A9E6-531F-AD44-A978-194629A680F8}"/>
                  </a:ext>
                </a:extLst>
              </p:cNvPr>
              <p:cNvSpPr>
                <a:spLocks noGrp="1"/>
              </p:cNvSpPr>
              <p:nvPr>
                <p:ph idx="1"/>
              </p:nvPr>
            </p:nvSpPr>
            <p:spPr>
              <a:xfrm>
                <a:off x="838200" y="1732450"/>
                <a:ext cx="10515600" cy="4351338"/>
              </a:xfrm>
            </p:spPr>
            <p:txBody>
              <a:bodyPr>
                <a:normAutofit fontScale="92500" lnSpcReduction="20000"/>
              </a:bodyPr>
              <a:lstStyle/>
              <a:p>
                <a:r>
                  <a:rPr lang="en-CH" dirty="0"/>
                  <a:t>In Omics data the standard deviation </a:t>
                </a:r>
                <a14:m>
                  <m:oMath xmlns:m="http://schemas.openxmlformats.org/officeDocument/2006/math">
                    <m:r>
                      <a:rPr lang="en-CH" i="1">
                        <a:latin typeface="Cambria Math" panose="02040503050406030204" pitchFamily="18" charset="0"/>
                        <a:ea typeface="Cambria Math" panose="02040503050406030204" pitchFamily="18" charset="0"/>
                      </a:rPr>
                      <m:t>𝜎</m:t>
                    </m:r>
                    <m:r>
                      <a:rPr lang="en-CH" i="1">
                        <a:latin typeface="Cambria Math" panose="02040503050406030204" pitchFamily="18" charset="0"/>
                        <a:ea typeface="Cambria Math" panose="02040503050406030204" pitchFamily="18" charset="0"/>
                      </a:rPr>
                      <m:t> </m:t>
                    </m:r>
                  </m:oMath>
                </a14:m>
                <a:r>
                  <a:rPr lang="en-CH" dirty="0"/>
                  <a:t>of a</a:t>
                </a:r>
                <a:br>
                  <a:rPr lang="en-CH" dirty="0"/>
                </a:br>
                <a:r>
                  <a:rPr lang="en-CH" dirty="0"/>
                  <a:t>signal often grows with increasing signal value.</a:t>
                </a:r>
              </a:p>
              <a:p>
                <a:r>
                  <a:rPr lang="en-CH" dirty="0"/>
                  <a:t>This can detrimental for some ML techniques</a:t>
                </a:r>
                <a:br>
                  <a:rPr lang="en-CH" dirty="0"/>
                </a:br>
                <a:r>
                  <a:rPr lang="en-CH" dirty="0"/>
                  <a:t>that assume that each feature value has the </a:t>
                </a:r>
                <a:br>
                  <a:rPr lang="en-CH" dirty="0"/>
                </a:br>
                <a:r>
                  <a:rPr lang="en-CH" dirty="0"/>
                  <a:t>same error (e.g. k-means)</a:t>
                </a:r>
              </a:p>
              <a:p>
                <a:r>
                  <a:rPr lang="en-CH" dirty="0"/>
                  <a:t>If the dependency is linear a simple log-</a:t>
                </a:r>
                <a:br>
                  <a:rPr lang="en-CH" dirty="0"/>
                </a:br>
                <a:r>
                  <a:rPr lang="en-CH" dirty="0"/>
                  <a:t>transform can stabilize the variance </a:t>
                </a:r>
              </a:p>
              <a:p>
                <a:r>
                  <a:rPr lang="en-CH" dirty="0"/>
                  <a:t>For more complex situations check</a:t>
                </a:r>
                <a:br>
                  <a:rPr lang="en-CH" dirty="0"/>
                </a:br>
                <a:r>
                  <a:rPr lang="en-CH" dirty="0">
                    <a:hlinkClick r:id="rId2"/>
                  </a:rPr>
                  <a:t>Huber et al. Bioinformatics 2002</a:t>
                </a:r>
                <a:endParaRPr lang="en-CH" dirty="0"/>
              </a:p>
              <a:p>
                <a:r>
                  <a:rPr lang="en-CH" dirty="0"/>
                  <a:t>Removing batch effects and confounding </a:t>
                </a:r>
                <a:br>
                  <a:rPr lang="en-CH" dirty="0"/>
                </a:br>
                <a:r>
                  <a:rPr lang="en-CH" dirty="0"/>
                  <a:t>factors</a:t>
                </a:r>
                <a:br>
                  <a:rPr lang="en-CH" dirty="0"/>
                </a:br>
                <a:endParaRPr lang="en-CH" dirty="0"/>
              </a:p>
            </p:txBody>
          </p:sp>
        </mc:Choice>
        <mc:Fallback xmlns="">
          <p:sp>
            <p:nvSpPr>
              <p:cNvPr id="3" name="Content Placeholder 2">
                <a:extLst>
                  <a:ext uri="{FF2B5EF4-FFF2-40B4-BE49-F238E27FC236}">
                    <a16:creationId xmlns:a16="http://schemas.microsoft.com/office/drawing/2014/main" id="{9BA8A9E6-531F-AD44-A978-194629A680F8}"/>
                  </a:ext>
                </a:extLst>
              </p:cNvPr>
              <p:cNvSpPr>
                <a:spLocks noGrp="1" noRot="1" noChangeAspect="1" noMove="1" noResize="1" noEditPoints="1" noAdjustHandles="1" noChangeArrowheads="1" noChangeShapeType="1" noTextEdit="1"/>
              </p:cNvSpPr>
              <p:nvPr>
                <p:ph idx="1"/>
              </p:nvPr>
            </p:nvSpPr>
            <p:spPr>
              <a:xfrm>
                <a:off x="838200" y="1732450"/>
                <a:ext cx="10515600" cy="4351338"/>
              </a:xfrm>
              <a:blipFill>
                <a:blip r:embed="rId4"/>
                <a:stretch>
                  <a:fillRect l="-965" t="-3779"/>
                </a:stretch>
              </a:blipFill>
            </p:spPr>
            <p:txBody>
              <a:bodyPr/>
              <a:lstStyle/>
              <a:p>
                <a:r>
                  <a:rPr lang="en-CH">
                    <a:noFill/>
                  </a:rPr>
                  <a:t> </a:t>
                </a:r>
              </a:p>
            </p:txBody>
          </p:sp>
        </mc:Fallback>
      </mc:AlternateContent>
      <p:grpSp>
        <p:nvGrpSpPr>
          <p:cNvPr id="8" name="Group 7">
            <a:extLst>
              <a:ext uri="{FF2B5EF4-FFF2-40B4-BE49-F238E27FC236}">
                <a16:creationId xmlns:a16="http://schemas.microsoft.com/office/drawing/2014/main" id="{46AC2DE1-E93F-3E41-87D7-AF619CCB0633}"/>
              </a:ext>
            </a:extLst>
          </p:cNvPr>
          <p:cNvGrpSpPr/>
          <p:nvPr/>
        </p:nvGrpSpPr>
        <p:grpSpPr>
          <a:xfrm>
            <a:off x="8534420" y="271750"/>
            <a:ext cx="3131252" cy="6316838"/>
            <a:chOff x="8052505" y="172894"/>
            <a:chExt cx="3131252" cy="6316838"/>
          </a:xfrm>
        </p:grpSpPr>
        <p:pic>
          <p:nvPicPr>
            <p:cNvPr id="4" name="Picture 7">
              <a:extLst>
                <a:ext uri="{FF2B5EF4-FFF2-40B4-BE49-F238E27FC236}">
                  <a16:creationId xmlns:a16="http://schemas.microsoft.com/office/drawing/2014/main" id="{3DF5125F-B6C3-6D42-897E-45F05F5AA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2505" y="172894"/>
              <a:ext cx="3129016" cy="252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9584CD38-1923-C645-83EA-301064308E8E}"/>
                </a:ext>
              </a:extLst>
            </p:cNvPr>
            <p:cNvGraphicFramePr>
              <a:graphicFrameLocks noChangeAspect="1"/>
            </p:cNvGraphicFramePr>
            <p:nvPr/>
          </p:nvGraphicFramePr>
          <p:xfrm>
            <a:off x="8167816" y="2890423"/>
            <a:ext cx="3015941" cy="272907"/>
          </p:xfrm>
          <a:graphic>
            <a:graphicData uri="http://schemas.openxmlformats.org/presentationml/2006/ole">
              <mc:AlternateContent xmlns:mc="http://schemas.openxmlformats.org/markup-compatibility/2006">
                <mc:Choice xmlns:v="urn:schemas-microsoft-com:vml" Requires="v">
                  <p:oleObj name="Equation" r:id="rId6" imgW="2527200" imgH="228600" progId="Equation.3">
                    <p:embed/>
                  </p:oleObj>
                </mc:Choice>
                <mc:Fallback>
                  <p:oleObj name="Equation" r:id="rId6" imgW="2527200" imgH="228600" progId="Equation.3">
                    <p:embed/>
                    <p:pic>
                      <p:nvPicPr>
                        <p:cNvPr id="5" name="Object 8">
                          <a:extLst>
                            <a:ext uri="{FF2B5EF4-FFF2-40B4-BE49-F238E27FC236}">
                              <a16:creationId xmlns:a16="http://schemas.microsoft.com/office/drawing/2014/main" id="{9584CD38-1923-C645-83EA-301064308E8E}"/>
                            </a:ext>
                          </a:extLst>
                        </p:cNvPr>
                        <p:cNvPicPr>
                          <a:picLocks noChangeAspect="1" noChangeArrowheads="1"/>
                        </p:cNvPicPr>
                        <p:nvPr/>
                      </p:nvPicPr>
                      <p:blipFill>
                        <a:blip r:embed="rId7"/>
                        <a:srcRect/>
                        <a:stretch>
                          <a:fillRect/>
                        </a:stretch>
                      </p:blipFill>
                      <p:spPr bwMode="auto">
                        <a:xfrm>
                          <a:off x="8167816" y="2890423"/>
                          <a:ext cx="3015941" cy="272907"/>
                        </a:xfrm>
                        <a:prstGeom prst="rect">
                          <a:avLst/>
                        </a:prstGeom>
                        <a:noFill/>
                        <a:ln>
                          <a:noFill/>
                        </a:ln>
                        <a:effectLst/>
                      </p:spPr>
                    </p:pic>
                  </p:oleObj>
                </mc:Fallback>
              </mc:AlternateContent>
            </a:graphicData>
          </a:graphic>
        </p:graphicFrame>
        <p:graphicFrame>
          <p:nvGraphicFramePr>
            <p:cNvPr id="6" name="Object 11">
              <a:extLst>
                <a:ext uri="{FF2B5EF4-FFF2-40B4-BE49-F238E27FC236}">
                  <a16:creationId xmlns:a16="http://schemas.microsoft.com/office/drawing/2014/main" id="{1C93ACB1-5D40-EA43-B6EB-B866B7309113}"/>
                </a:ext>
              </a:extLst>
            </p:cNvPr>
            <p:cNvGraphicFramePr>
              <a:graphicFrameLocks noChangeAspect="1"/>
            </p:cNvGraphicFramePr>
            <p:nvPr/>
          </p:nvGraphicFramePr>
          <p:xfrm>
            <a:off x="9069860" y="6242559"/>
            <a:ext cx="1298903" cy="247173"/>
          </p:xfrm>
          <a:graphic>
            <a:graphicData uri="http://schemas.openxmlformats.org/presentationml/2006/ole">
              <mc:AlternateContent xmlns:mc="http://schemas.openxmlformats.org/markup-compatibility/2006">
                <mc:Choice xmlns:v="urn:schemas-microsoft-com:vml" Requires="v">
                  <p:oleObj name="Equation" r:id="rId8" imgW="1206360" imgH="228600" progId="Equation.3">
                    <p:embed/>
                  </p:oleObj>
                </mc:Choice>
                <mc:Fallback>
                  <p:oleObj name="Equation" r:id="rId8" imgW="1206360" imgH="228600" progId="Equation.3">
                    <p:embed/>
                    <p:pic>
                      <p:nvPicPr>
                        <p:cNvPr id="6" name="Object 11">
                          <a:extLst>
                            <a:ext uri="{FF2B5EF4-FFF2-40B4-BE49-F238E27FC236}">
                              <a16:creationId xmlns:a16="http://schemas.microsoft.com/office/drawing/2014/main" id="{1C93ACB1-5D40-EA43-B6EB-B866B7309113}"/>
                            </a:ext>
                          </a:extLst>
                        </p:cNvPr>
                        <p:cNvPicPr>
                          <a:picLocks noChangeAspect="1" noChangeArrowheads="1"/>
                        </p:cNvPicPr>
                        <p:nvPr/>
                      </p:nvPicPr>
                      <p:blipFill>
                        <a:blip r:embed="rId9"/>
                        <a:srcRect/>
                        <a:stretch>
                          <a:fillRect/>
                        </a:stretch>
                      </p:blipFill>
                      <p:spPr bwMode="auto">
                        <a:xfrm>
                          <a:off x="9069860" y="6242559"/>
                          <a:ext cx="1298903" cy="247173"/>
                        </a:xfrm>
                        <a:prstGeom prst="rect">
                          <a:avLst/>
                        </a:prstGeom>
                        <a:noFill/>
                        <a:ln>
                          <a:noFill/>
                        </a:ln>
                        <a:effectLst/>
                      </p:spPr>
                    </p:pic>
                  </p:oleObj>
                </mc:Fallback>
              </mc:AlternateContent>
            </a:graphicData>
          </a:graphic>
        </p:graphicFrame>
        <p:pic>
          <p:nvPicPr>
            <p:cNvPr id="7" name="Picture 12">
              <a:extLst>
                <a:ext uri="{FF2B5EF4-FFF2-40B4-BE49-F238E27FC236}">
                  <a16:creationId xmlns:a16="http://schemas.microsoft.com/office/drawing/2014/main" id="{AE5D86F3-7BD3-9144-81E3-7308DB5081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8352" y="3476099"/>
              <a:ext cx="3067940" cy="253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Footer Placeholder 8">
            <a:extLst>
              <a:ext uri="{FF2B5EF4-FFF2-40B4-BE49-F238E27FC236}">
                <a16:creationId xmlns:a16="http://schemas.microsoft.com/office/drawing/2014/main" id="{6C8ACB96-774B-934E-89FA-A15F274FC346}"/>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D1158C26-13A0-4C41-AD7F-155D2F0C0E79}"/>
              </a:ext>
            </a:extLst>
          </p:cNvPr>
          <p:cNvPicPr>
            <a:picLocks noChangeAspect="1"/>
          </p:cNvPicPr>
          <p:nvPr/>
        </p:nvPicPr>
        <p:blipFill>
          <a:blip r:embed="rId11"/>
          <a:stretch>
            <a:fillRect/>
          </a:stretch>
        </p:blipFill>
        <p:spPr>
          <a:xfrm>
            <a:off x="287731" y="5840931"/>
            <a:ext cx="1794916" cy="1000967"/>
          </a:xfrm>
          <a:prstGeom prst="rect">
            <a:avLst/>
          </a:prstGeom>
        </p:spPr>
      </p:pic>
    </p:spTree>
    <p:extLst>
      <p:ext uri="{BB962C8B-B14F-4D97-AF65-F5344CB8AC3E}">
        <p14:creationId xmlns:p14="http://schemas.microsoft.com/office/powerpoint/2010/main" val="245676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Code of conduct</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dirty="0"/>
              <a:t>SIB abides by the ELIXIR Code of Conduct. We are all thus expected to abide by the same code. In summary:</a:t>
            </a:r>
          </a:p>
        </p:txBody>
      </p:sp>
      <p:sp>
        <p:nvSpPr>
          <p:cNvPr id="9" name="Google Shape;79;p17">
            <a:extLst>
              <a:ext uri="{FF2B5EF4-FFF2-40B4-BE49-F238E27FC236}">
                <a16:creationId xmlns:a16="http://schemas.microsoft.com/office/drawing/2014/main" id="{14009423-AED7-7D4D-A6C7-EF5658441F68}"/>
              </a:ext>
            </a:extLst>
          </p:cNvPr>
          <p:cNvSpPr txBox="1"/>
          <p:nvPr/>
        </p:nvSpPr>
        <p:spPr>
          <a:xfrm>
            <a:off x="2028000" y="6420992"/>
            <a:ext cx="8176800" cy="392385"/>
          </a:xfrm>
          <a:prstGeom prst="rect">
            <a:avLst/>
          </a:prstGeom>
          <a:noFill/>
          <a:ln>
            <a:noFill/>
          </a:ln>
        </p:spPr>
        <p:txBody>
          <a:bodyPr spcFirstLastPara="1" wrap="square" lIns="68575" tIns="34275" rIns="68575" bIns="34275" anchor="t" anchorCtr="0">
            <a:spAutoFit/>
          </a:bodyPr>
          <a:lstStyle/>
          <a:p>
            <a:pPr>
              <a:buClr>
                <a:srgbClr val="000000"/>
              </a:buClr>
              <a:buSzPts val="2100"/>
            </a:pPr>
            <a:r>
              <a:rPr lang="en-GB" sz="2100" dirty="0">
                <a:solidFill>
                  <a:schemeClr val="dk1"/>
                </a:solidFill>
                <a:latin typeface="Corbel"/>
                <a:ea typeface="Corbel"/>
                <a:cs typeface="Corbel"/>
                <a:sym typeface="Corbel"/>
              </a:rPr>
              <a:t> </a:t>
            </a:r>
            <a:r>
              <a:rPr lang="en-GB" sz="2100" u="sng" dirty="0">
                <a:solidFill>
                  <a:schemeClr val="dk1"/>
                </a:solidFill>
                <a:latin typeface="Corbel"/>
                <a:ea typeface="Corbel"/>
                <a:cs typeface="Corbel"/>
                <a:sym typeface="Corbel"/>
                <a:hlinkClick r:id="rId3">
                  <a:extLst>
                    <a:ext uri="{A12FA001-AC4F-418D-AE19-62706E023703}">
                      <ahyp:hlinkClr xmlns:ahyp="http://schemas.microsoft.com/office/drawing/2018/hyperlinkcolor" val="tx"/>
                    </a:ext>
                  </a:extLst>
                </a:hlinkClick>
              </a:rPr>
              <a:t>https://elixir-europe.org/events/code-of-conduct</a:t>
            </a:r>
            <a:endParaRPr lang="en-GB" sz="2100" dirty="0">
              <a:solidFill>
                <a:schemeClr val="dk1"/>
              </a:solidFill>
              <a:latin typeface="Corbel"/>
              <a:ea typeface="Corbel"/>
              <a:cs typeface="Corbel"/>
              <a:sym typeface="Corbel"/>
            </a:endParaRPr>
          </a:p>
        </p:txBody>
      </p:sp>
      <p:pic>
        <p:nvPicPr>
          <p:cNvPr id="4" name="Image 3" descr="Une image contenant table&#10;&#10;Description générée automatiquement">
            <a:extLst>
              <a:ext uri="{FF2B5EF4-FFF2-40B4-BE49-F238E27FC236}">
                <a16:creationId xmlns:a16="http://schemas.microsoft.com/office/drawing/2014/main" id="{D7A73BEE-8A4E-7C4C-8FE5-90C44B57E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26" y="2132856"/>
            <a:ext cx="5664200" cy="3975100"/>
          </a:xfrm>
          <a:prstGeom prst="rect">
            <a:avLst/>
          </a:prstGeom>
        </p:spPr>
      </p:pic>
      <p:pic>
        <p:nvPicPr>
          <p:cNvPr id="10" name="Image 9">
            <a:extLst>
              <a:ext uri="{FF2B5EF4-FFF2-40B4-BE49-F238E27FC236}">
                <a16:creationId xmlns:a16="http://schemas.microsoft.com/office/drawing/2014/main" id="{CC93F81A-363D-BB4B-9F6C-CAF926776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1288" y="3838770"/>
            <a:ext cx="3086712" cy="2956897"/>
          </a:xfrm>
          <a:prstGeom prst="rect">
            <a:avLst/>
          </a:prstGeom>
        </p:spPr>
      </p:pic>
    </p:spTree>
    <p:extLst>
      <p:ext uri="{BB962C8B-B14F-4D97-AF65-F5344CB8AC3E}">
        <p14:creationId xmlns:p14="http://schemas.microsoft.com/office/powerpoint/2010/main" val="320015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4A30B-DB37-6B44-8907-02569E82BE9E}"/>
              </a:ext>
            </a:extLst>
          </p:cNvPr>
          <p:cNvSpPr>
            <a:spLocks noGrp="1"/>
          </p:cNvSpPr>
          <p:nvPr>
            <p:ph type="title"/>
          </p:nvPr>
        </p:nvSpPr>
        <p:spPr/>
        <p:txBody>
          <a:bodyPr/>
          <a:lstStyle/>
          <a:p>
            <a:r>
              <a:rPr lang="en-CH" dirty="0"/>
              <a:t>Missing Values (MV)</a:t>
            </a:r>
          </a:p>
        </p:txBody>
      </p:sp>
      <p:sp>
        <p:nvSpPr>
          <p:cNvPr id="5" name="Content Placeholder 4">
            <a:extLst>
              <a:ext uri="{FF2B5EF4-FFF2-40B4-BE49-F238E27FC236}">
                <a16:creationId xmlns:a16="http://schemas.microsoft.com/office/drawing/2014/main" id="{1CB2AD64-EB79-894A-97D6-D654D9BE9FC7}"/>
              </a:ext>
            </a:extLst>
          </p:cNvPr>
          <p:cNvSpPr>
            <a:spLocks noGrp="1"/>
          </p:cNvSpPr>
          <p:nvPr>
            <p:ph idx="1"/>
          </p:nvPr>
        </p:nvSpPr>
        <p:spPr/>
        <p:txBody>
          <a:bodyPr/>
          <a:lstStyle/>
          <a:p>
            <a:r>
              <a:rPr lang="en-CH" dirty="0"/>
              <a:t>Omics data (especially proteomics) often have missing values, which can be caused by leaky measurement or data processing</a:t>
            </a:r>
          </a:p>
          <a:p>
            <a:r>
              <a:rPr lang="en-CH" dirty="0"/>
              <a:t>There are two main strategies to deal with MVs: discard or impute them</a:t>
            </a:r>
          </a:p>
          <a:p>
            <a:r>
              <a:rPr lang="en-CH" dirty="0"/>
              <a:t>MVs can occur at random or depend on feature values</a:t>
            </a:r>
          </a:p>
          <a:p>
            <a:pPr lvl="1"/>
            <a:r>
              <a:rPr lang="en-CH" dirty="0"/>
              <a:t>For missing at random we can only replace or impute them by the best guess, the global non-missing mean (</a:t>
            </a:r>
            <a:r>
              <a:rPr lang="en-CH" dirty="0">
                <a:hlinkClick r:id="rId2"/>
              </a:rPr>
              <a:t>Donders et al, J. Clin. Epi., 2006</a:t>
            </a:r>
            <a:r>
              <a:rPr lang="en-CH" dirty="0"/>
              <a:t>)</a:t>
            </a:r>
          </a:p>
          <a:p>
            <a:pPr lvl="1"/>
            <a:r>
              <a:rPr lang="en-CH" dirty="0"/>
              <a:t>In the latter case, we can try to predict the MVs using the feature values by EM, KNN, SVD, or regression technique (</a:t>
            </a:r>
            <a:r>
              <a:rPr lang="en-CH" dirty="0">
                <a:hlinkClick r:id="rId3"/>
              </a:rPr>
              <a:t>Troyanskaya et al, Bioinformatics, 2001</a:t>
            </a:r>
            <a:r>
              <a:rPr lang="en-CH" dirty="0"/>
              <a:t>)</a:t>
            </a:r>
          </a:p>
        </p:txBody>
      </p:sp>
      <p:sp>
        <p:nvSpPr>
          <p:cNvPr id="2" name="Footer Placeholder 1">
            <a:extLst>
              <a:ext uri="{FF2B5EF4-FFF2-40B4-BE49-F238E27FC236}">
                <a16:creationId xmlns:a16="http://schemas.microsoft.com/office/drawing/2014/main" id="{D312AD10-D654-024B-9ED5-EF3BED3E1529}"/>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C3310B8-984A-B545-9DFD-174237480F90}"/>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24550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DAEE-3AD7-3640-8E5B-F3B5A5BAE747}"/>
              </a:ext>
            </a:extLst>
          </p:cNvPr>
          <p:cNvSpPr>
            <a:spLocks noGrp="1"/>
          </p:cNvSpPr>
          <p:nvPr>
            <p:ph type="title"/>
          </p:nvPr>
        </p:nvSpPr>
        <p:spPr/>
        <p:txBody>
          <a:bodyPr/>
          <a:lstStyle/>
          <a:p>
            <a:r>
              <a:rPr lang="en-CH" dirty="0"/>
              <a:t>Feature Selection</a:t>
            </a:r>
          </a:p>
        </p:txBody>
      </p:sp>
      <p:sp>
        <p:nvSpPr>
          <p:cNvPr id="3" name="Content Placeholder 2">
            <a:extLst>
              <a:ext uri="{FF2B5EF4-FFF2-40B4-BE49-F238E27FC236}">
                <a16:creationId xmlns:a16="http://schemas.microsoft.com/office/drawing/2014/main" id="{81506B38-94D8-E547-AFFB-A8808B8E82DB}"/>
              </a:ext>
            </a:extLst>
          </p:cNvPr>
          <p:cNvSpPr>
            <a:spLocks noGrp="1"/>
          </p:cNvSpPr>
          <p:nvPr>
            <p:ph idx="1"/>
          </p:nvPr>
        </p:nvSpPr>
        <p:spPr/>
        <p:txBody>
          <a:bodyPr/>
          <a:lstStyle/>
          <a:p>
            <a:r>
              <a:rPr lang="en-CH" dirty="0"/>
              <a:t>Many ML methods work better when the number of noisy features is small (curse of dimensionality)</a:t>
            </a:r>
          </a:p>
          <a:p>
            <a:r>
              <a:rPr lang="en-CH" dirty="0"/>
              <a:t>Feature selection is a way to detect uninformative features and remove them before applying the ML method.</a:t>
            </a:r>
          </a:p>
          <a:p>
            <a:r>
              <a:rPr lang="en-GB" dirty="0"/>
              <a:t>s</a:t>
            </a:r>
            <a:r>
              <a:rPr lang="en-CH" dirty="0"/>
              <a:t>klearn offers various feature selection methods in </a:t>
            </a:r>
            <a:r>
              <a:rPr lang="en-GB" dirty="0">
                <a:hlinkClick r:id="rId2" tooltip="sklearn.feature_selection"/>
              </a:rPr>
              <a:t>sklearn.feature_selection</a:t>
            </a:r>
            <a:endParaRPr lang="en-GB" dirty="0"/>
          </a:p>
          <a:p>
            <a:endParaRPr lang="en-CH" dirty="0"/>
          </a:p>
          <a:p>
            <a:endParaRPr lang="en-CH" dirty="0"/>
          </a:p>
        </p:txBody>
      </p:sp>
      <p:sp>
        <p:nvSpPr>
          <p:cNvPr id="4" name="Footer Placeholder 3">
            <a:extLst>
              <a:ext uri="{FF2B5EF4-FFF2-40B4-BE49-F238E27FC236}">
                <a16:creationId xmlns:a16="http://schemas.microsoft.com/office/drawing/2014/main" id="{A2A1DFF6-32BC-0A4C-8A3B-067179CBEED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7DE0EB56-C45F-0B4D-97B3-B398DCF8D796}"/>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04559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machine </a:t>
            </a:r>
            <a:r>
              <a:rPr lang="fr-CH" sz="4000" dirty="0" err="1"/>
              <a:t>learning</a:t>
            </a:r>
            <a:r>
              <a:rPr lang="fr-CH" sz="4000" dirty="0"/>
              <a:t> </a:t>
            </a:r>
            <a:r>
              <a:rPr lang="fr-CH" sz="4000" dirty="0" err="1"/>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Dimensionality Reduction</a:t>
            </a:r>
          </a:p>
          <a:p>
            <a:pPr marL="457200" lvl="1" indent="0" algn="just">
              <a:buNone/>
            </a:pPr>
            <a:r>
              <a:rPr lang="en-US" sz="2000" dirty="0">
                <a:latin typeface="Arial" panose="020B0604020202020204" pitchFamily="34" charset="0"/>
                <a:cs typeface="Arial" panose="020B0604020202020204" pitchFamily="34" charset="0"/>
              </a:rPr>
              <a:t>Often we are working with data of high dimensionality - each observation comes with a high number of measurements - a dimension reduction procedure is usually conducted to reduce the variable space before the subsequent analysis is carried out..</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Clustering</a:t>
            </a:r>
          </a:p>
          <a:p>
            <a:pPr marL="457200" lvl="1" indent="0" algn="just">
              <a:buNone/>
            </a:pPr>
            <a:r>
              <a:rPr lang="en-US" sz="2000" dirty="0">
                <a:latin typeface="Arial" panose="020B0604020202020204" pitchFamily="34" charset="0"/>
                <a:cs typeface="Arial" panose="020B0604020202020204" pitchFamily="34" charset="0"/>
              </a:rPr>
              <a:t>= discover groupings inside the input data (example: cluster DNA sequences into functional groups).</a:t>
            </a:r>
          </a:p>
          <a:p>
            <a:pPr marL="457200" lvl="1" indent="0" algn="just">
              <a:buNone/>
            </a:pPr>
            <a:endParaRPr lang="en-US" sz="20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Association</a:t>
            </a:r>
          </a:p>
          <a:p>
            <a:pPr marL="457200" lvl="1" indent="0" algn="just">
              <a:buNone/>
            </a:pPr>
            <a:r>
              <a:rPr lang="en-US" sz="2000" dirty="0">
                <a:latin typeface="Arial" panose="020B0604020202020204" pitchFamily="34" charset="0"/>
                <a:cs typeface="Arial" panose="020B0604020202020204" pitchFamily="34" charset="0"/>
              </a:rPr>
              <a:t>= discover rules inside the input data (learn relationships between the measurements)</a:t>
            </a:r>
          </a:p>
          <a:p>
            <a:pPr marL="457200" lvl="1" indent="0" algn="just">
              <a:buNone/>
            </a:pPr>
            <a:endParaRPr lang="en-US" sz="2000" dirty="0">
              <a:latin typeface="Arial"/>
              <a:cs typeface="Arial"/>
            </a:endParaRPr>
          </a:p>
        </p:txBody>
      </p:sp>
    </p:spTree>
    <p:extLst>
      <p:ext uri="{BB962C8B-B14F-4D97-AF65-F5344CB8AC3E}">
        <p14:creationId xmlns:p14="http://schemas.microsoft.com/office/powerpoint/2010/main" val="2460435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76270"/>
            <a:ext cx="8367705" cy="1885681"/>
            <a:chOff x="1025433" y="1131427"/>
            <a:chExt cx="8367705" cy="1885681"/>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31427"/>
              <a:ext cx="6396625" cy="1885681"/>
              <a:chOff x="5640859" y="2157038"/>
              <a:chExt cx="6396625" cy="188568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2"/>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077090" y="2157038"/>
                <a:ext cx="2468240" cy="369332"/>
              </a:xfrm>
              <a:prstGeom prst="rect">
                <a:avLst/>
              </a:prstGeom>
              <a:noFill/>
            </p:spPr>
            <p:txBody>
              <a:bodyPr wrap="none" rtlCol="0">
                <a:spAutoFit/>
              </a:bodyPr>
              <a:lstStyle/>
              <a:p>
                <a:r>
                  <a:rPr lang="en-CH" i="1" dirty="0"/>
                  <a:t>M features or conditions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5"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sp>
        <p:nvSpPr>
          <p:cNvPr id="27" name="TextBox 26">
            <a:extLst>
              <a:ext uri="{FF2B5EF4-FFF2-40B4-BE49-F238E27FC236}">
                <a16:creationId xmlns:a16="http://schemas.microsoft.com/office/drawing/2014/main" id="{72E4614C-59A3-3D41-AEC4-11FC601F4B22}"/>
              </a:ext>
            </a:extLst>
          </p:cNvPr>
          <p:cNvSpPr txBox="1"/>
          <p:nvPr/>
        </p:nvSpPr>
        <p:spPr>
          <a:xfrm>
            <a:off x="1128405" y="4604550"/>
            <a:ext cx="2058064" cy="461665"/>
          </a:xfrm>
          <a:prstGeom prst="rect">
            <a:avLst/>
          </a:prstGeom>
          <a:noFill/>
        </p:spPr>
        <p:txBody>
          <a:bodyPr wrap="none" rtlCol="0">
            <a:spAutoFit/>
          </a:bodyPr>
          <a:lstStyle/>
          <a:p>
            <a:r>
              <a:rPr lang="fr-CH" sz="2400" i="1" dirty="0" err="1"/>
              <a:t>Zero</a:t>
            </a:r>
            <a:r>
              <a:rPr lang="fr-CH" sz="2400" i="1" dirty="0"/>
              <a:t> </a:t>
            </a:r>
            <a:r>
              <a:rPr lang="fr-CH" sz="2400" i="1" dirty="0" err="1"/>
              <a:t>centering</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596565" y="4574605"/>
                <a:ext cx="3947234" cy="521553"/>
              </a:xfrm>
              <a:prstGeom prst="rect">
                <a:avLst/>
              </a:prstGeom>
              <a:noFill/>
            </p:spPr>
            <p:txBody>
              <a:bodyPr wrap="none" lIns="0" tIns="0" rIns="0" bIns="0" rtlCol="0">
                <a:spAutoFit/>
              </a:bodyPr>
              <a:lstStyle/>
              <a:p>
                <a14:m>
                  <m:oMath xmlns:m="http://schemas.openxmlformats.org/officeDocument/2006/math">
                    <m:sSub>
                      <m:sSubPr>
                        <m:ctrlPr>
                          <a:rPr lang="en-CH" sz="2400" i="1" smtClean="0">
                            <a:latin typeface="Cambria Math" panose="02040503050406030204" pitchFamily="18" charset="0"/>
                          </a:rPr>
                        </m:ctrlPr>
                      </m:sSubPr>
                      <m:e>
                        <m:r>
                          <a:rPr lang="fr-CH" sz="2400" b="0" i="1" smtClean="0">
                            <a:latin typeface="Cambria Math" panose="02040503050406030204" pitchFamily="18" charset="0"/>
                          </a:rPr>
                          <m:t>𝑚</m:t>
                        </m:r>
                      </m:e>
                      <m:sub>
                        <m:r>
                          <a:rPr lang="fr-CH" sz="2400" b="0" i="1" smtClean="0">
                            <a:latin typeface="Cambria Math" panose="02040503050406030204" pitchFamily="18" charset="0"/>
                          </a:rPr>
                          <m:t>𝑗</m:t>
                        </m:r>
                      </m:sub>
                    </m:sSub>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1</m:t>
                        </m:r>
                      </m:num>
                      <m:den>
                        <m:r>
                          <a:rPr lang="fr-CH" sz="2400" b="0" i="1" smtClean="0">
                            <a:latin typeface="Cambria Math" panose="02040503050406030204" pitchFamily="18" charset="0"/>
                          </a:rPr>
                          <m:t>𝑁</m:t>
                        </m:r>
                      </m:den>
                    </m:f>
                    <m:nary>
                      <m:naryPr>
                        <m:chr m:val="∑"/>
                        <m:ctrlPr>
                          <a:rPr lang="fr-CH" sz="2400" b="0" i="1" smtClean="0">
                            <a:latin typeface="Cambria Math" panose="02040503050406030204" pitchFamily="18" charset="0"/>
                          </a:rPr>
                        </m:ctrlPr>
                      </m:naryPr>
                      <m:sub>
                        <m:r>
                          <m:rPr>
                            <m:brk m:alnAt="23"/>
                          </m:rPr>
                          <a:rPr lang="fr-CH" sz="2400" b="0" i="1" smtClean="0">
                            <a:latin typeface="Cambria Math" panose="02040503050406030204" pitchFamily="18" charset="0"/>
                          </a:rPr>
                          <m:t>𝑖</m:t>
                        </m:r>
                        <m:r>
                          <a:rPr lang="fr-CH" sz="2400" b="0" i="1" smtClean="0">
                            <a:latin typeface="Cambria Math" panose="02040503050406030204" pitchFamily="18" charset="0"/>
                          </a:rPr>
                          <m:t>=1</m:t>
                        </m:r>
                      </m:sub>
                      <m:sup>
                        <m:r>
                          <a:rPr lang="fr-CH" sz="2400" b="0" i="1" smtClean="0">
                            <a:latin typeface="Cambria Math" panose="02040503050406030204" pitchFamily="18" charset="0"/>
                          </a:rPr>
                          <m:t>𝑁</m:t>
                        </m:r>
                      </m:sup>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𝑥</m:t>
                            </m:r>
                          </m:e>
                          <m:sub>
                            <m:r>
                              <a:rPr lang="fr-CH" sz="2400" b="0" i="1" smtClean="0">
                                <a:latin typeface="Cambria Math" panose="02040503050406030204" pitchFamily="18" charset="0"/>
                              </a:rPr>
                              <m:t>𝑖𝑗</m:t>
                            </m:r>
                          </m:sub>
                        </m:sSub>
                      </m:e>
                    </m:nary>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r>
                      <a:rPr lang="fr-CH" sz="2400" i="1" smtClean="0">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oMath>
                </a14:m>
                <a:r>
                  <a:rPr lang="en-CH" sz="2400" dirty="0"/>
                  <a:t>- </a:t>
                </a:r>
                <a14:m>
                  <m:oMath xmlns:m="http://schemas.openxmlformats.org/officeDocument/2006/math">
                    <m:sSub>
                      <m:sSubPr>
                        <m:ctrlPr>
                          <a:rPr lang="en-CH" sz="2400" i="1">
                            <a:latin typeface="Cambria Math" panose="02040503050406030204" pitchFamily="18" charset="0"/>
                          </a:rPr>
                        </m:ctrlPr>
                      </m:sSubPr>
                      <m:e>
                        <m:r>
                          <a:rPr lang="fr-CH" sz="2400" i="1">
                            <a:latin typeface="Cambria Math" panose="02040503050406030204" pitchFamily="18" charset="0"/>
                          </a:rPr>
                          <m:t>𝑚</m:t>
                        </m:r>
                      </m:e>
                      <m:sub>
                        <m:r>
                          <a:rPr lang="fr-CH" sz="2400" i="1">
                            <a:latin typeface="Cambria Math" panose="02040503050406030204" pitchFamily="18" charset="0"/>
                          </a:rPr>
                          <m:t>𝑗</m:t>
                        </m:r>
                      </m:sub>
                    </m:sSub>
                  </m:oMath>
                </a14:m>
                <a:endParaRPr lang="en-CH" sz="2400"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596565" y="4574605"/>
                <a:ext cx="3947234" cy="521553"/>
              </a:xfrm>
              <a:prstGeom prst="rect">
                <a:avLst/>
              </a:prstGeom>
              <a:blipFill>
                <a:blip r:embed="rId3"/>
                <a:stretch>
                  <a:fillRect l="-1929" t="-107143" r="-1286" b="-164286"/>
                </a:stretch>
              </a:blipFill>
            </p:spPr>
            <p:txBody>
              <a:bodyPr/>
              <a:lstStyle/>
              <a:p>
                <a:r>
                  <a:rPr lang="en-CH">
                    <a:noFill/>
                  </a:rPr>
                  <a:t> </a:t>
                </a:r>
              </a:p>
            </p:txBody>
          </p:sp>
        </mc:Fallback>
      </mc:AlternateContent>
      <p:sp>
        <p:nvSpPr>
          <p:cNvPr id="35" name="TextBox 34">
            <a:extLst>
              <a:ext uri="{FF2B5EF4-FFF2-40B4-BE49-F238E27FC236}">
                <a16:creationId xmlns:a16="http://schemas.microsoft.com/office/drawing/2014/main" id="{1541A6DA-63B1-644D-AA1A-F599122226B1}"/>
              </a:ext>
            </a:extLst>
          </p:cNvPr>
          <p:cNvSpPr txBox="1"/>
          <p:nvPr/>
        </p:nvSpPr>
        <p:spPr>
          <a:xfrm>
            <a:off x="8284151" y="4604548"/>
            <a:ext cx="3049233" cy="461665"/>
          </a:xfrm>
          <a:prstGeom prst="rect">
            <a:avLst/>
          </a:prstGeom>
          <a:noFill/>
        </p:spPr>
        <p:txBody>
          <a:bodyPr wrap="none" rtlCol="0">
            <a:spAutoFit/>
          </a:bodyPr>
          <a:lstStyle/>
          <a:p>
            <a:r>
              <a:rPr lang="fr-CH" sz="2400" i="1" dirty="0" err="1"/>
              <a:t>Columns</a:t>
            </a:r>
            <a:r>
              <a:rPr lang="fr-CH" sz="2400" i="1" dirty="0"/>
              <a:t> have 0 </a:t>
            </a:r>
            <a:r>
              <a:rPr lang="fr-CH" sz="2400" i="1" dirty="0" err="1"/>
              <a:t>means</a:t>
            </a:r>
            <a:endParaRPr lang="en-CH" sz="2400" i="1" dirty="0"/>
          </a:p>
        </p:txBody>
      </p:sp>
      <p:sp>
        <p:nvSpPr>
          <p:cNvPr id="3" name="Footer Placeholder 2">
            <a:extLst>
              <a:ext uri="{FF2B5EF4-FFF2-40B4-BE49-F238E27FC236}">
                <a16:creationId xmlns:a16="http://schemas.microsoft.com/office/drawing/2014/main" id="{B79128C4-4D70-E443-8FC8-D2C035FA34F6}"/>
              </a:ext>
            </a:extLst>
          </p:cNvPr>
          <p:cNvSpPr>
            <a:spLocks noGrp="1"/>
          </p:cNvSpPr>
          <p:nvPr>
            <p:ph type="ftr" sz="quarter" idx="11"/>
          </p:nvPr>
        </p:nvSpPr>
        <p:spPr/>
        <p:txBody>
          <a:bodyPr/>
          <a:lstStyle/>
          <a:p>
            <a:r>
              <a:rPr lang="en-GB"/>
              <a:t>Markus Müller, SIB</a:t>
            </a:r>
            <a:endParaRPr lang="en-CH"/>
          </a:p>
        </p:txBody>
      </p:sp>
      <p:pic>
        <p:nvPicPr>
          <p:cNvPr id="17" name="Picture 16">
            <a:extLst>
              <a:ext uri="{FF2B5EF4-FFF2-40B4-BE49-F238E27FC236}">
                <a16:creationId xmlns:a16="http://schemas.microsoft.com/office/drawing/2014/main" id="{0AC676B7-B085-C046-8C8E-E576F5432A97}"/>
              </a:ext>
            </a:extLst>
          </p:cNvPr>
          <p:cNvPicPr>
            <a:picLocks noChangeAspect="1"/>
          </p:cNvPicPr>
          <p:nvPr/>
        </p:nvPicPr>
        <p:blipFill>
          <a:blip r:embed="rId4"/>
          <a:stretch>
            <a:fillRect/>
          </a:stretch>
        </p:blipFill>
        <p:spPr>
          <a:xfrm>
            <a:off x="10231831" y="170159"/>
            <a:ext cx="1794916" cy="100096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5E15C5-5DE9-D446-9AC8-EB0AC747FC16}"/>
                  </a:ext>
                </a:extLst>
              </p:cNvPr>
              <p:cNvSpPr txBox="1"/>
              <p:nvPr/>
            </p:nvSpPr>
            <p:spPr>
              <a:xfrm>
                <a:off x="10513032" y="2740389"/>
                <a:ext cx="7908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𝑁</m:t>
                      </m:r>
                      <m:r>
                        <a:rPr lang="fr-CH" sz="2400" b="0" i="1" smtClean="0">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𝑀</m:t>
                      </m:r>
                    </m:oMath>
                  </m:oMathPara>
                </a14:m>
                <a:endParaRPr lang="en-CH" sz="2400" dirty="0"/>
              </a:p>
            </p:txBody>
          </p:sp>
        </mc:Choice>
        <mc:Fallback xmlns="">
          <p:sp>
            <p:nvSpPr>
              <p:cNvPr id="7" name="TextBox 6">
                <a:extLst>
                  <a:ext uri="{FF2B5EF4-FFF2-40B4-BE49-F238E27FC236}">
                    <a16:creationId xmlns:a16="http://schemas.microsoft.com/office/drawing/2014/main" id="{415E15C5-5DE9-D446-9AC8-EB0AC747FC16}"/>
                  </a:ext>
                </a:extLst>
              </p:cNvPr>
              <p:cNvSpPr txBox="1">
                <a:spLocks noRot="1" noChangeAspect="1" noMove="1" noResize="1" noEditPoints="1" noAdjustHandles="1" noChangeArrowheads="1" noChangeShapeType="1" noTextEdit="1"/>
              </p:cNvSpPr>
              <p:nvPr/>
            </p:nvSpPr>
            <p:spPr>
              <a:xfrm>
                <a:off x="10513032" y="2740389"/>
                <a:ext cx="790858" cy="369332"/>
              </a:xfrm>
              <a:prstGeom prst="rect">
                <a:avLst/>
              </a:prstGeom>
              <a:blipFill>
                <a:blip r:embed="rId5"/>
                <a:stretch>
                  <a:fillRect l="-9677" r="-8065" b="-10345"/>
                </a:stretch>
              </a:blipFill>
            </p:spPr>
            <p:txBody>
              <a:bodyPr/>
              <a:lstStyle/>
              <a:p>
                <a:r>
                  <a:rPr lang="en-CH">
                    <a:noFill/>
                  </a:rPr>
                  <a:t> </a:t>
                </a:r>
              </a:p>
            </p:txBody>
          </p:sp>
        </mc:Fallback>
      </mc:AlternateContent>
    </p:spTree>
    <p:extLst>
      <p:ext uri="{BB962C8B-B14F-4D97-AF65-F5344CB8AC3E}">
        <p14:creationId xmlns:p14="http://schemas.microsoft.com/office/powerpoint/2010/main" val="7788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Mathematical algorithm that reduces the dimensionality of the data while retaining most of the variation in the data set</a:t>
            </a:r>
          </a:p>
          <a:p>
            <a:pPr algn="just"/>
            <a:r>
              <a:rPr lang="en-US" sz="2400" dirty="0">
                <a:latin typeface="Arial" panose="020B0604020202020204" pitchFamily="34" charset="0"/>
                <a:cs typeface="Arial" panose="020B0604020202020204" pitchFamily="34" charset="0"/>
              </a:rPr>
              <a:t>Identifies orthogonal directions, called principal components, along which the variation in the data is maximal</a:t>
            </a:r>
          </a:p>
          <a:p>
            <a:pPr algn="just"/>
            <a:r>
              <a:rPr lang="en-US" sz="2400" dirty="0">
                <a:latin typeface="Arial"/>
                <a:cs typeface="Arial"/>
              </a:rPr>
              <a:t>By using a few components, each sample can be represented by relatively few numbers instead of thousands of variables.</a:t>
            </a:r>
          </a:p>
          <a:p>
            <a:pPr algn="just"/>
            <a:r>
              <a:rPr lang="en-US" sz="2400" dirty="0">
                <a:latin typeface="Arial"/>
                <a:cs typeface="Arial"/>
              </a:rPr>
              <a:t>Samples can then be plotted, making it possible to visually assess similarities and differences between samples and determine whether samples can be grouped.</a:t>
            </a:r>
          </a:p>
        </p:txBody>
      </p:sp>
    </p:spTree>
    <p:extLst>
      <p:ext uri="{BB962C8B-B14F-4D97-AF65-F5344CB8AC3E}">
        <p14:creationId xmlns:p14="http://schemas.microsoft.com/office/powerpoint/2010/main" val="40092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4E0FA8-2483-4142-9203-B47B8D3557F7}"/>
                  </a:ext>
                </a:extLst>
              </p:cNvPr>
              <p:cNvSpPr txBox="1"/>
              <p:nvPr/>
            </p:nvSpPr>
            <p:spPr>
              <a:xfrm>
                <a:off x="387051" y="2436671"/>
                <a:ext cx="6110683" cy="4114075"/>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𝑁</m:t>
                              </m:r>
                            </m:sup>
                            <m:e>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b="0" i="1" smtClean="0">
                                      <a:latin typeface="Cambria Math" panose="02040503050406030204" pitchFamily="18" charset="0"/>
                                    </a:rPr>
                                    <m:t>2</m:t>
                                  </m:r>
                                </m:sup>
                              </m:sSup>
                            </m:e>
                          </m:nary>
                        </m:e>
                      </m:func>
                    </m:oMath>
                  </m:oMathPara>
                </a14:m>
                <a:endParaRPr lang="fr-CH" b="0" i="1" dirty="0">
                  <a:latin typeface="Cambria Math" panose="02040503050406030204" pitchFamily="18" charset="0"/>
                </a:endParaRPr>
              </a:p>
              <a:p>
                <a:pPr algn="ctr"/>
                <a14:m>
                  <m:oMath xmlns:m="http://schemas.openxmlformats.org/officeDocument/2006/math">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𝑖</m:t>
                        </m:r>
                        <m:r>
                          <a:rPr lang="fr-CH" i="1">
                            <a:latin typeface="Cambria Math" panose="02040503050406030204" pitchFamily="18" charset="0"/>
                          </a:rPr>
                          <m:t>=1</m:t>
                        </m:r>
                      </m:sub>
                      <m:sup>
                        <m:r>
                          <a:rPr lang="fr-CH" i="1">
                            <a:latin typeface="Cambria Math" panose="02040503050406030204" pitchFamily="18" charset="0"/>
                          </a:rPr>
                          <m:t>𝑁</m:t>
                        </m:r>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i="1">
                                <a:latin typeface="Cambria Math" panose="02040503050406030204" pitchFamily="18" charset="0"/>
                              </a:rPr>
                              <m:t>2</m:t>
                            </m:r>
                          </m:sup>
                        </m:sSup>
                      </m:e>
                    </m:nary>
                    <m:r>
                      <a:rPr lang="fr-CH" b="0" i="0"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𝑿𝒘</m:t>
                            </m:r>
                          </m:e>
                        </m:d>
                      </m:e>
                      <m:sup>
                        <m:r>
                          <a:rPr lang="fr-CH" b="0" i="1" smtClean="0">
                            <a:latin typeface="Cambria Math" panose="02040503050406030204" pitchFamily="18" charset="0"/>
                          </a:rPr>
                          <m:t>2</m:t>
                        </m:r>
                      </m:sup>
                    </m:sSup>
                    <m:r>
                      <a:rPr lang="fr-CH" b="0" i="1" smtClean="0">
                        <a:latin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oMath>
                </a14:m>
                <a:endParaRPr lang="fr-CH" dirty="0"/>
              </a:p>
              <a:p>
                <a:endParaRPr lang="fr-CH" dirty="0"/>
              </a:p>
              <a:p>
                <a14:m>
                  <m:oMath xmlns:m="http://schemas.openxmlformats.org/officeDocument/2006/math">
                    <m:f>
                      <m:fPr>
                        <m:ctrlPr>
                          <a:rPr lang="fr-CH" b="1" i="1" smtClean="0">
                            <a:latin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m:t>
                        </m:r>
                      </m:num>
                      <m:den>
                        <m:r>
                          <a:rPr lang="fr-CH" b="0"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𝒘</m:t>
                        </m:r>
                      </m:den>
                    </m:f>
                    <m:d>
                      <m:dPr>
                        <m:ctrlPr>
                          <a:rPr lang="fr-CH" b="1" i="1" smtClean="0">
                            <a:latin typeface="Cambria Math" panose="02040503050406030204" pitchFamily="18" charset="0"/>
                          </a:rPr>
                        </m:ctrlPr>
                      </m:dPr>
                      <m:e>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1" i="1">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𝒘</m:t>
                        </m:r>
                      </m:e>
                    </m:d>
                    <m:r>
                      <a:rPr lang="fr-CH" b="0" i="0" smtClean="0">
                        <a:latin typeface="Cambria Math" panose="02040503050406030204" pitchFamily="18" charset="0"/>
                        <a:ea typeface="Cambria Math" panose="02040503050406030204" pitchFamily="18" charset="0"/>
                      </a:rPr>
                      <m:t>=0</m:t>
                    </m:r>
                  </m:oMath>
                </a14:m>
                <a:r>
                  <a:rPr lang="fr-CH" dirty="0">
                    <a:ea typeface="Cambria Math" panose="02040503050406030204" pitchFamily="18" charset="0"/>
                  </a:rPr>
                  <a:t> </a:t>
                </a:r>
                <a14:m>
                  <m:oMath xmlns:m="http://schemas.openxmlformats.org/officeDocument/2006/math">
                    <m:r>
                      <a:rPr lang="fr-CH" i="1">
                        <a:latin typeface="Cambria Math" panose="02040503050406030204" pitchFamily="18" charset="0"/>
                        <a:ea typeface="Cambria Math" panose="02040503050406030204" pitchFamily="18" charset="0"/>
                      </a:rPr>
                      <m:t>⟹</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0" i="1"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oMath>
                </a14:m>
                <a:endParaRPr lang="fr-CH" dirty="0"/>
              </a:p>
              <a:p>
                <a:endParaRPr lang="fr-CH" dirty="0"/>
              </a:p>
              <a:p>
                <a:pPr/>
                <a14:m>
                  <m:oMathPara xmlns:m="http://schemas.openxmlformats.org/officeDocument/2006/math">
                    <m:oMathParaPr>
                      <m:jc m:val="centerGroup"/>
                    </m:oMathParaPr>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r>
                        <a:rPr lang="fr-CH" i="1">
                          <a:latin typeface="Cambria Math" panose="02040503050406030204" pitchFamily="18" charset="0"/>
                        </a:rPr>
                        <m:t>=</m:t>
                      </m:r>
                      <m:r>
                        <a:rPr lang="fr-CH" b="1" i="1" smtClean="0">
                          <a:latin typeface="Cambria Math" panose="02040503050406030204" pitchFamily="18" charset="0"/>
                        </a:rPr>
                        <m:t>𝑾𝑫</m:t>
                      </m:r>
                      <m:sSup>
                        <m:sSupPr>
                          <m:ctrlPr>
                            <a:rPr lang="fr-CH" b="1" i="1" smtClean="0">
                              <a:latin typeface="Cambria Math" panose="02040503050406030204" pitchFamily="18" charset="0"/>
                            </a:rPr>
                          </m:ctrlPr>
                        </m:sSupPr>
                        <m:e>
                          <m:r>
                            <a:rPr lang="fr-CH" b="1" i="1" smtClean="0">
                              <a:latin typeface="Cambria Math" panose="02040503050406030204" pitchFamily="18" charset="0"/>
                            </a:rPr>
                            <m:t>𝑾</m:t>
                          </m:r>
                        </m:e>
                        <m:sup>
                          <m:r>
                            <a:rPr lang="fr-CH" b="1" i="1" smtClean="0">
                              <a:latin typeface="Cambria Math" panose="02040503050406030204" pitchFamily="18" charset="0"/>
                            </a:rPr>
                            <m:t>𝑻</m:t>
                          </m:r>
                        </m:sup>
                      </m:sSup>
                      <m:r>
                        <a:rPr lang="fr-CH" b="1" i="0" smtClean="0">
                          <a:latin typeface="Cambria Math" panose="02040503050406030204" pitchFamily="18" charset="0"/>
                        </a:rPr>
                        <m:t>,</m:t>
                      </m:r>
                      <m:r>
                        <a:rPr lang="fr-CH" b="1" i="1">
                          <a:latin typeface="Cambria Math" panose="02040503050406030204" pitchFamily="18" charset="0"/>
                        </a:rPr>
                        <m:t>𝑾</m:t>
                      </m:r>
                      <m:r>
                        <a:rPr lang="fr-CH" b="1" i="1" smtClean="0">
                          <a:latin typeface="Cambria Math" panose="02040503050406030204" pitchFamily="18" charset="0"/>
                        </a:rPr>
                        <m:t>=</m:t>
                      </m:r>
                      <m:d>
                        <m:dPr>
                          <m:ctrlPr>
                            <a:rPr lang="fr-CH" b="1" i="1">
                              <a:latin typeface="Cambria Math" panose="02040503050406030204" pitchFamily="18" charset="0"/>
                            </a:rPr>
                          </m:ctrlPr>
                        </m:dPr>
                        <m:e>
                          <m:sSub>
                            <m:sSubPr>
                              <m:ctrlPr>
                                <a:rPr lang="fr-CH" b="1" i="1">
                                  <a:latin typeface="Cambria Math" panose="02040503050406030204" pitchFamily="18" charset="0"/>
                                </a:rPr>
                              </m:ctrlPr>
                            </m:sSubPr>
                            <m:e>
                              <m:r>
                                <a:rPr lang="fr-CH" b="1" i="1" smtClean="0">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oMath>
                  </m:oMathPara>
                </a14:m>
                <a:endParaRPr lang="fr-CH" b="1" dirty="0"/>
              </a:p>
              <a:p>
                <a:endParaRPr lang="fr-CH" b="1" i="1" dirty="0">
                  <a:latin typeface="Cambria Math" panose="02040503050406030204" pitchFamily="18" charset="0"/>
                </a:endParaRPr>
              </a:p>
              <a:p>
                <a14:m>
                  <m:oMath xmlns:m="http://schemas.openxmlformats.org/officeDocument/2006/math">
                    <m:d>
                      <m:dPr>
                        <m:begChr m:val="{"/>
                        <m:endChr m:val="}"/>
                        <m:ctrlPr>
                          <a:rPr lang="fr-CH" b="1" i="1" smtClean="0">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r>
                      <a:rPr lang="fr-CH" b="1" i="1" smtClean="0">
                        <a:latin typeface="Cambria Math" panose="02040503050406030204" pitchFamily="18" charset="0"/>
                      </a:rPr>
                      <m:t>=</m:t>
                    </m:r>
                    <m:r>
                      <m:rPr>
                        <m:nor/>
                      </m:rPr>
                      <a:rPr lang="fr-CH" i="0" smtClean="0">
                        <a:latin typeface="Cambria Math" panose="02040503050406030204" pitchFamily="18" charset="0"/>
                      </a:rPr>
                      <m:t>Eigenv</m:t>
                    </m:r>
                    <m:r>
                      <m:rPr>
                        <m:nor/>
                      </m:rPr>
                      <a:rPr lang="fr-CH" b="0" i="0" smtClean="0">
                        <a:latin typeface="Cambria Math" panose="02040503050406030204" pitchFamily="18" charset="0"/>
                      </a:rPr>
                      <m:t>ectors</m:t>
                    </m:r>
                    <m:r>
                      <m:rPr>
                        <m:nor/>
                      </m:rPr>
                      <a:rPr lang="fr-CH" b="0" i="0" smtClean="0">
                        <a:latin typeface="Cambria Math" panose="02040503050406030204" pitchFamily="18" charset="0"/>
                      </a:rPr>
                      <m:t> </m:t>
                    </m:r>
                    <m:r>
                      <m:rPr>
                        <m:nor/>
                      </m:rPr>
                      <a:rPr lang="fr-CH" b="0" i="0" smtClean="0">
                        <a:latin typeface="Cambria Math" panose="02040503050406030204" pitchFamily="18" charset="0"/>
                      </a:rPr>
                      <m:t>or</m:t>
                    </m:r>
                    <m:r>
                      <m:rPr>
                        <m:nor/>
                      </m:rPr>
                      <a:rPr lang="fr-CH" b="0" i="0" smtClean="0">
                        <a:latin typeface="Cambria Math" panose="02040503050406030204" pitchFamily="18" charset="0"/>
                      </a:rPr>
                      <m:t> </m:t>
                    </m:r>
                    <m:r>
                      <m:rPr>
                        <m:nor/>
                      </m:rPr>
                      <a:rPr lang="fr-CH" b="0" i="0" smtClean="0">
                        <a:latin typeface="Cambria Math" panose="02040503050406030204" pitchFamily="18" charset="0"/>
                      </a:rPr>
                      <m:t>PCs</m:t>
                    </m:r>
                    <m:r>
                      <m:rPr>
                        <m:nor/>
                      </m:rPr>
                      <a:rPr lang="fr-CH" b="0" i="0" smtClean="0">
                        <a:latin typeface="Cambria Math" panose="02040503050406030204" pitchFamily="18" charset="0"/>
                      </a:rPr>
                      <m:t> </m:t>
                    </m:r>
                    <m:r>
                      <m:rPr>
                        <m:nor/>
                      </m:rPr>
                      <a:rPr lang="fr-CH" i="0" smtClean="0">
                        <a:latin typeface="Cambria Math" panose="02040503050406030204" pitchFamily="18" charset="0"/>
                      </a:rPr>
                      <m:t>of</m:t>
                    </m:r>
                    <m:r>
                      <m:rPr>
                        <m:nor/>
                      </m:rPr>
                      <a:rPr lang="fr-CH" i="0" smtClean="0">
                        <a:latin typeface="Cambria Math" panose="02040503050406030204" pitchFamily="18" charset="0"/>
                      </a:rPr>
                      <m:t> </m:t>
                    </m:r>
                    <m:r>
                      <m:rPr>
                        <m:nor/>
                      </m:rPr>
                      <a:rPr lang="fr-CH" i="0" smtClean="0">
                        <a:latin typeface="Cambria Math" panose="02040503050406030204" pitchFamily="18" charset="0"/>
                      </a:rPr>
                      <m:t>cov</m:t>
                    </m:r>
                    <m:r>
                      <m:rPr>
                        <m:nor/>
                      </m:rPr>
                      <a:rPr lang="fr-CH" b="0" i="0" smtClean="0">
                        <a:latin typeface="Cambria Math" panose="02040503050406030204" pitchFamily="18" charset="0"/>
                      </a:rPr>
                      <m:t>.</m:t>
                    </m:r>
                    <m:r>
                      <m:rPr>
                        <m:nor/>
                      </m:rPr>
                      <a:rPr lang="fr-CH" i="0" smtClean="0">
                        <a:latin typeface="Cambria Math" panose="02040503050406030204" pitchFamily="18" charset="0"/>
                      </a:rPr>
                      <m:t> </m:t>
                    </m:r>
                    <m:r>
                      <m:rPr>
                        <m:nor/>
                      </m:rPr>
                      <a:rPr lang="fr-CH" i="0" smtClean="0">
                        <a:latin typeface="Cambria Math" panose="02040503050406030204" pitchFamily="18" charset="0"/>
                      </a:rPr>
                      <m:t>matrix</m:t>
                    </m:r>
                  </m:oMath>
                </a14:m>
                <a:r>
                  <a:rPr lang="fr-CH" b="1" dirty="0"/>
                  <a:t> </a:t>
                </a:r>
                <a14:m>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oMath>
                </a14:m>
                <a:endParaRPr lang="fr-CH" b="1" dirty="0"/>
              </a:p>
              <a:p>
                <a:endParaRPr lang="fr-CH" b="1" dirty="0"/>
              </a:p>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𝜆</m:t>
                        </m:r>
                      </m:e>
                      <m:sub>
                        <m:r>
                          <a:rPr lang="fr-CH" b="0" i="1" smtClean="0">
                            <a:latin typeface="Cambria Math" panose="02040503050406030204" pitchFamily="18" charset="0"/>
                            <a:ea typeface="Cambria Math" panose="02040503050406030204" pitchFamily="18" charset="0"/>
                          </a:rPr>
                          <m:t>𝑗</m:t>
                        </m:r>
                      </m:sub>
                    </m:sSub>
                    <m:r>
                      <a:rPr lang="fr-CH" b="1" i="1" smtClean="0">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oMath>
                </a14:m>
                <a:r>
                  <a:rPr lang="fr-CH" dirty="0"/>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Sub>
                    <m:r>
                      <a:rPr lang="fr-CH" i="1" smtClean="0">
                        <a:latin typeface="Cambria Math" panose="02040503050406030204" pitchFamily="18" charset="0"/>
                        <a:ea typeface="Cambria Math" panose="02040503050406030204" pitchFamily="18" charset="0"/>
                      </a:rPr>
                      <m:t>≥</m:t>
                    </m:r>
                  </m:oMath>
                </a14:m>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2</m:t>
                        </m:r>
                      </m:sub>
                    </m:sSub>
                    <m:r>
                      <a:rPr lang="fr-CH" i="1">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Sub>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𝐷</m:t>
                    </m:r>
                    <m:r>
                      <a:rPr lang="fr-CH" b="0" i="1" smtClean="0">
                        <a:latin typeface="Cambria Math" panose="02040503050406030204" pitchFamily="18" charset="0"/>
                        <a:ea typeface="Cambria Math" panose="02040503050406030204" pitchFamily="18" charset="0"/>
                      </a:rPr>
                      <m:t>=</m:t>
                    </m:r>
                    <m:d>
                      <m:dPr>
                        <m:ctrlPr>
                          <a:rPr lang="fr-CH" b="0" i="1" smtClean="0">
                            <a:latin typeface="Cambria Math" panose="02040503050406030204" pitchFamily="18" charset="0"/>
                            <a:ea typeface="Cambria Math" panose="02040503050406030204" pitchFamily="18" charset="0"/>
                          </a:rPr>
                        </m:ctrlPr>
                      </m:dPr>
                      <m:e>
                        <m:m>
                          <m:mPr>
                            <m:mcs>
                              <m:mc>
                                <m:mcPr>
                                  <m:count m:val="3"/>
                                  <m:mcJc m:val="center"/>
                                </m:mcPr>
                              </m:mc>
                            </m:mcs>
                            <m:ctrlPr>
                              <a:rPr lang="fr-CH" b="0" i="1" smtClean="0">
                                <a:latin typeface="Cambria Math" panose="02040503050406030204" pitchFamily="18" charset="0"/>
                                <a:ea typeface="Cambria Math" panose="02040503050406030204" pitchFamily="18" charset="0"/>
                              </a:rPr>
                            </m:ctrlPr>
                          </m:mPr>
                          <m:mr>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e>
                              <m:r>
                                <a:rPr lang="fr-CH" b="0" i="1" smtClean="0">
                                  <a:latin typeface="Cambria Math" panose="02040503050406030204" pitchFamily="18" charset="0"/>
                                  <a:ea typeface="Cambria Math" panose="02040503050406030204" pitchFamily="18" charset="0"/>
                                </a:rPr>
                                <m:t>0</m:t>
                              </m:r>
                            </m:e>
                          </m:mr>
                          <m:mr>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mr>
                          <m:mr>
                            <m:e>
                              <m:r>
                                <a:rPr lang="fr-CH" b="0" i="1" smtClean="0">
                                  <a:latin typeface="Cambria Math" panose="02040503050406030204" pitchFamily="18" charset="0"/>
                                  <a:ea typeface="Cambria Math" panose="02040503050406030204" pitchFamily="18" charset="0"/>
                                </a:rPr>
                                <m:t>0</m:t>
                              </m:r>
                            </m:e>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up>
                                  <m:r>
                                    <a:rPr lang="fr-CH" i="1">
                                      <a:latin typeface="Cambria Math" panose="02040503050406030204" pitchFamily="18" charset="0"/>
                                      <a:ea typeface="Cambria Math" panose="02040503050406030204" pitchFamily="18" charset="0"/>
                                    </a:rPr>
                                    <m:t>2</m:t>
                                  </m:r>
                                </m:sup>
                              </m:sSubSup>
                            </m:e>
                          </m:mr>
                        </m:m>
                      </m:e>
                    </m:d>
                  </m:oMath>
                </a14:m>
                <a:endParaRPr lang="fr-CH" dirty="0"/>
              </a:p>
            </p:txBody>
          </p:sp>
        </mc:Choice>
        <mc:Fallback xmlns="">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2436671"/>
                <a:ext cx="6110683" cy="4114075"/>
              </a:xfrm>
              <a:prstGeom prst="rect">
                <a:avLst/>
              </a:prstGeom>
              <a:blipFill>
                <a:blip r:embed="rId2"/>
                <a:stretch>
                  <a:fillRect l="-1452" t="-21605" b="-617"/>
                </a:stretch>
              </a:blipFill>
            </p:spPr>
            <p:txBody>
              <a:bodyPr/>
              <a:lstStyle/>
              <a:p>
                <a:r>
                  <a:rPr lang="en-CH">
                    <a:noFill/>
                  </a:rPr>
                  <a:t> </a:t>
                </a:r>
              </a:p>
            </p:txBody>
          </p:sp>
        </mc:Fallback>
      </mc:AlternateContent>
      <p:grpSp>
        <p:nvGrpSpPr>
          <p:cNvPr id="11" name="Group 10">
            <a:extLst>
              <a:ext uri="{FF2B5EF4-FFF2-40B4-BE49-F238E27FC236}">
                <a16:creationId xmlns:a16="http://schemas.microsoft.com/office/drawing/2014/main" id="{8CCBF52C-5DDC-D14A-BD23-EB34CC8CA639}"/>
              </a:ext>
            </a:extLst>
          </p:cNvPr>
          <p:cNvGrpSpPr/>
          <p:nvPr/>
        </p:nvGrpSpPr>
        <p:grpSpPr>
          <a:xfrm>
            <a:off x="5686257" y="1902478"/>
            <a:ext cx="6505743" cy="4879307"/>
            <a:chOff x="5686257" y="1978693"/>
            <a:chExt cx="6505743" cy="4879307"/>
          </a:xfrm>
        </p:grpSpPr>
        <p:pic>
          <p:nvPicPr>
            <p:cNvPr id="3076" name="Picture 4" descr="Gaussian Processes">
              <a:extLst>
                <a:ext uri="{FF2B5EF4-FFF2-40B4-BE49-F238E27FC236}">
                  <a16:creationId xmlns:a16="http://schemas.microsoft.com/office/drawing/2014/main" id="{18206AE1-915A-EE42-AF85-1E6AC074F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257" y="1978693"/>
              <a:ext cx="6505743" cy="487930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D42196A-9400-114C-9061-F9743537D31B}"/>
                </a:ext>
              </a:extLst>
            </p:cNvPr>
            <p:cNvSpPr/>
            <p:nvPr/>
          </p:nvSpPr>
          <p:spPr>
            <a:xfrm rot="2094816">
              <a:off x="8632052" y="4009949"/>
              <a:ext cx="808511" cy="7845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Straight Arrow Connector 7">
              <a:extLst>
                <a:ext uri="{FF2B5EF4-FFF2-40B4-BE49-F238E27FC236}">
                  <a16:creationId xmlns:a16="http://schemas.microsoft.com/office/drawing/2014/main" id="{F29A8172-516C-8947-A676-83EA1B6F45EB}"/>
                </a:ext>
              </a:extLst>
            </p:cNvPr>
            <p:cNvCxnSpPr>
              <a:cxnSpLocks/>
              <a:stCxn id="9" idx="2"/>
              <a:endCxn id="5" idx="7"/>
            </p:cNvCxnSpPr>
            <p:nvPr/>
          </p:nvCxnSpPr>
          <p:spPr>
            <a:xfrm flipV="1">
              <a:off x="9036307" y="4338368"/>
              <a:ext cx="393155" cy="779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F56C09D-C4FA-9841-B853-023CCD08E2B3}"/>
                    </a:ext>
                  </a:extLst>
                </p:cNvPr>
                <p:cNvSpPr/>
                <p:nvPr/>
              </p:nvSpPr>
              <p:spPr>
                <a:xfrm>
                  <a:off x="8826955" y="4047019"/>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CH" b="1" i="1" smtClean="0">
                            <a:solidFill>
                              <a:srgbClr val="FF0000"/>
                            </a:solidFill>
                            <a:latin typeface="Cambria Math" panose="02040503050406030204" pitchFamily="18" charset="0"/>
                          </a:rPr>
                          <m:t>𝒘</m:t>
                        </m:r>
                      </m:oMath>
                    </m:oMathPara>
                  </a14:m>
                  <a:endParaRPr lang="en-CH" dirty="0"/>
                </a:p>
              </p:txBody>
            </p:sp>
          </mc:Choice>
          <mc:Fallback xmlns="">
            <p:sp>
              <p:nvSpPr>
                <p:cNvPr id="9" name="Rectangle 8">
                  <a:extLst>
                    <a:ext uri="{FF2B5EF4-FFF2-40B4-BE49-F238E27FC236}">
                      <a16:creationId xmlns:a16="http://schemas.microsoft.com/office/drawing/2014/main" id="{BF56C09D-C4FA-9841-B853-023CCD08E2B3}"/>
                    </a:ext>
                  </a:extLst>
                </p:cNvPr>
                <p:cNvSpPr>
                  <a:spLocks noRot="1" noChangeAspect="1" noMove="1" noResize="1" noEditPoints="1" noAdjustHandles="1" noChangeArrowheads="1" noChangeShapeType="1" noTextEdit="1"/>
                </p:cNvSpPr>
                <p:nvPr/>
              </p:nvSpPr>
              <p:spPr>
                <a:xfrm>
                  <a:off x="8826955" y="4047019"/>
                  <a:ext cx="418704" cy="369332"/>
                </a:xfrm>
                <a:prstGeom prst="rect">
                  <a:avLst/>
                </a:prstGeom>
                <a:blipFill>
                  <a:blip r:embed="rId4"/>
                  <a:stretch>
                    <a:fillRect/>
                  </a:stretch>
                </a:blipFill>
              </p:spPr>
              <p:txBody>
                <a:bodyPr/>
                <a:lstStyle/>
                <a:p>
                  <a:r>
                    <a:rPr lang="en-CH">
                      <a:noFill/>
                    </a:rPr>
                    <a:t> </a:t>
                  </a:r>
                </a:p>
              </p:txBody>
            </p:sp>
          </mc:Fallback>
        </mc:AlternateContent>
      </p:grpSp>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ln>
            <a:solidFill>
              <a:srgbClr val="0070C0"/>
            </a:solidFill>
          </a:ln>
        </p:spPr>
        <p:txBody>
          <a:bodyPr/>
          <a:lstStyle/>
          <a:p>
            <a:r>
              <a:rPr lang="en-CH" dirty="0"/>
              <a:t>Principal Component Analysis (PCA)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387051" y="1762641"/>
                <a:ext cx="5215017" cy="646331"/>
              </a:xfrm>
              <a:prstGeom prst="rect">
                <a:avLst/>
              </a:prstGeom>
              <a:noFill/>
            </p:spPr>
            <p:txBody>
              <a:bodyPr wrap="none" rtlCol="0">
                <a:spAutoFit/>
              </a:bodyPr>
              <a:lstStyle/>
              <a:p>
                <a:r>
                  <a:rPr lang="en-CH" dirty="0"/>
                  <a:t>We try to find a direction </a:t>
                </a:r>
                <a14:m>
                  <m:oMath xmlns:m="http://schemas.openxmlformats.org/officeDocument/2006/math">
                    <m:r>
                      <a:rPr lang="fr-CH" b="1" i="1" smtClean="0">
                        <a:latin typeface="Cambria Math" panose="02040503050406030204" pitchFamily="18" charset="0"/>
                      </a:rPr>
                      <m:t>𝒘</m:t>
                    </m:r>
                  </m:oMath>
                </a14:m>
                <a:r>
                  <a:rPr lang="en-CH" dirty="0"/>
                  <a:t> along which the data has </a:t>
                </a:r>
              </a:p>
              <a:p>
                <a:r>
                  <a:rPr lang="en-CH" dirty="0"/>
                  <a:t>the largest </a:t>
                </a:r>
                <a:r>
                  <a:rPr lang="en-GB" dirty="0"/>
                  <a:t>v</a:t>
                </a:r>
                <a:r>
                  <a:rPr lang="en-CH" dirty="0"/>
                  <a:t>ariance: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387051" y="1762641"/>
                <a:ext cx="5215017" cy="646331"/>
              </a:xfrm>
              <a:prstGeom prst="rect">
                <a:avLst/>
              </a:prstGeom>
              <a:blipFill>
                <a:blip r:embed="rId5"/>
                <a:stretch>
                  <a:fillRect l="-971" t="-3846" b="-13462"/>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pic>
        <p:nvPicPr>
          <p:cNvPr id="18" name="Picture 17">
            <a:extLst>
              <a:ext uri="{FF2B5EF4-FFF2-40B4-BE49-F238E27FC236}">
                <a16:creationId xmlns:a16="http://schemas.microsoft.com/office/drawing/2014/main" id="{F136113E-A28C-0240-A818-8FF071EF8E49}"/>
              </a:ext>
            </a:extLst>
          </p:cNvPr>
          <p:cNvPicPr>
            <a:picLocks noChangeAspect="1"/>
          </p:cNvPicPr>
          <p:nvPr/>
        </p:nvPicPr>
        <p:blipFill>
          <a:blip r:embed="rId6"/>
          <a:stretch>
            <a:fillRect/>
          </a:stretch>
        </p:blipFill>
        <p:spPr>
          <a:xfrm>
            <a:off x="10231831" y="170159"/>
            <a:ext cx="1794916" cy="1000967"/>
          </a:xfrm>
          <a:prstGeom prst="rect">
            <a:avLst/>
          </a:prstGeom>
        </p:spPr>
      </p:pic>
      <p:grpSp>
        <p:nvGrpSpPr>
          <p:cNvPr id="28" name="Group 27">
            <a:extLst>
              <a:ext uri="{FF2B5EF4-FFF2-40B4-BE49-F238E27FC236}">
                <a16:creationId xmlns:a16="http://schemas.microsoft.com/office/drawing/2014/main" id="{96C64F12-48EA-D74E-992A-76B32E0EE1E7}"/>
              </a:ext>
            </a:extLst>
          </p:cNvPr>
          <p:cNvGrpSpPr/>
          <p:nvPr/>
        </p:nvGrpSpPr>
        <p:grpSpPr>
          <a:xfrm>
            <a:off x="5650028" y="1902478"/>
            <a:ext cx="6505743" cy="4879307"/>
            <a:chOff x="978615" y="1539487"/>
            <a:chExt cx="6505743" cy="4879307"/>
          </a:xfrm>
        </p:grpSpPr>
        <p:pic>
          <p:nvPicPr>
            <p:cNvPr id="29" name="Picture 4" descr="Gaussian Processes">
              <a:extLst>
                <a:ext uri="{FF2B5EF4-FFF2-40B4-BE49-F238E27FC236}">
                  <a16:creationId xmlns:a16="http://schemas.microsoft.com/office/drawing/2014/main" id="{9CAC98BD-E5F7-254B-9D21-FF84BC689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615" y="1539487"/>
              <a:ext cx="6505743" cy="487930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ACEA40B-1758-514E-B2A5-3186342DF79F}"/>
                </a:ext>
              </a:extLst>
            </p:cNvPr>
            <p:cNvCxnSpPr>
              <a:cxnSpLocks/>
            </p:cNvCxnSpPr>
            <p:nvPr/>
          </p:nvCxnSpPr>
          <p:spPr>
            <a:xfrm flipV="1">
              <a:off x="4285416" y="3713388"/>
              <a:ext cx="311866" cy="29563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1777218-6835-7F4B-9015-C8541BC10A1C}"/>
                    </a:ext>
                  </a:extLst>
                </p:cNvPr>
                <p:cNvSpPr/>
                <p:nvPr/>
              </p:nvSpPr>
              <p:spPr>
                <a:xfrm>
                  <a:off x="4416538" y="3713388"/>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rgbClr val="FF0000"/>
                                </a:solidFill>
                                <a:latin typeface="Cambria Math" panose="02040503050406030204" pitchFamily="18" charset="0"/>
                              </a:rPr>
                            </m:ctrlPr>
                          </m:sSubPr>
                          <m:e>
                            <m:r>
                              <a:rPr lang="fr-CH" b="1" i="1">
                                <a:solidFill>
                                  <a:srgbClr val="FF0000"/>
                                </a:solidFill>
                                <a:latin typeface="Cambria Math" panose="02040503050406030204" pitchFamily="18" charset="0"/>
                              </a:rPr>
                              <m:t>𝒘</m:t>
                            </m:r>
                          </m:e>
                          <m:sub>
                            <m:r>
                              <a:rPr lang="fr-CH" b="1" i="1" smtClean="0">
                                <a:solidFill>
                                  <a:srgbClr val="FF0000"/>
                                </a:solidFill>
                                <a:latin typeface="Cambria Math" panose="02040503050406030204" pitchFamily="18" charset="0"/>
                              </a:rPr>
                              <m:t>𝟏</m:t>
                            </m:r>
                          </m:sub>
                        </m:sSub>
                      </m:oMath>
                    </m:oMathPara>
                  </a14:m>
                  <a:endParaRPr lang="en-CH" dirty="0"/>
                </a:p>
              </p:txBody>
            </p:sp>
          </mc:Choice>
          <mc:Fallback xmlns="">
            <p:sp>
              <p:nvSpPr>
                <p:cNvPr id="31" name="Rectangle 30">
                  <a:extLst>
                    <a:ext uri="{FF2B5EF4-FFF2-40B4-BE49-F238E27FC236}">
                      <a16:creationId xmlns:a16="http://schemas.microsoft.com/office/drawing/2014/main" id="{21777218-6835-7F4B-9015-C8541BC10A1C}"/>
                    </a:ext>
                  </a:extLst>
                </p:cNvPr>
                <p:cNvSpPr>
                  <a:spLocks noRot="1" noChangeAspect="1" noMove="1" noResize="1" noEditPoints="1" noAdjustHandles="1" noChangeArrowheads="1" noChangeShapeType="1" noTextEdit="1"/>
                </p:cNvSpPr>
                <p:nvPr/>
              </p:nvSpPr>
              <p:spPr>
                <a:xfrm>
                  <a:off x="4416538" y="3713388"/>
                  <a:ext cx="529247" cy="369332"/>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E1B9CF3-F46E-1342-97A3-71C30675BBA4}"/>
                    </a:ext>
                  </a:extLst>
                </p:cNvPr>
                <p:cNvSpPr/>
                <p:nvPr/>
              </p:nvSpPr>
              <p:spPr>
                <a:xfrm>
                  <a:off x="3658386" y="3344056"/>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chemeClr val="accent2"/>
                                </a:solidFill>
                                <a:latin typeface="Cambria Math" panose="02040503050406030204" pitchFamily="18" charset="0"/>
                              </a:rPr>
                            </m:ctrlPr>
                          </m:sSubPr>
                          <m:e>
                            <m:r>
                              <a:rPr lang="fr-CH" b="1" i="1" smtClean="0">
                                <a:solidFill>
                                  <a:schemeClr val="accent2"/>
                                </a:solidFill>
                                <a:latin typeface="Cambria Math" panose="02040503050406030204" pitchFamily="18" charset="0"/>
                              </a:rPr>
                              <m:t>𝒘</m:t>
                            </m:r>
                          </m:e>
                          <m:sub>
                            <m:r>
                              <a:rPr lang="fr-CH" b="1" i="1" smtClean="0">
                                <a:solidFill>
                                  <a:schemeClr val="accent2"/>
                                </a:solidFill>
                                <a:latin typeface="Cambria Math" panose="02040503050406030204" pitchFamily="18" charset="0"/>
                              </a:rPr>
                              <m:t>𝟐</m:t>
                            </m:r>
                          </m:sub>
                        </m:sSub>
                      </m:oMath>
                    </m:oMathPara>
                  </a14:m>
                  <a:endParaRPr lang="en-CH" dirty="0"/>
                </a:p>
              </p:txBody>
            </p:sp>
          </mc:Choice>
          <mc:Fallback xmlns="">
            <p:sp>
              <p:nvSpPr>
                <p:cNvPr id="32" name="Rectangle 31">
                  <a:extLst>
                    <a:ext uri="{FF2B5EF4-FFF2-40B4-BE49-F238E27FC236}">
                      <a16:creationId xmlns:a16="http://schemas.microsoft.com/office/drawing/2014/main" id="{CE1B9CF3-F46E-1342-97A3-71C30675BBA4}"/>
                    </a:ext>
                  </a:extLst>
                </p:cNvPr>
                <p:cNvSpPr>
                  <a:spLocks noRot="1" noChangeAspect="1" noMove="1" noResize="1" noEditPoints="1" noAdjustHandles="1" noChangeArrowheads="1" noChangeShapeType="1" noTextEdit="1"/>
                </p:cNvSpPr>
                <p:nvPr/>
              </p:nvSpPr>
              <p:spPr>
                <a:xfrm>
                  <a:off x="3658386" y="3344056"/>
                  <a:ext cx="529247" cy="369332"/>
                </a:xfrm>
                <a:prstGeom prst="rect">
                  <a:avLst/>
                </a:prstGeom>
                <a:blipFill>
                  <a:blip r:embed="rId8"/>
                  <a:stretch>
                    <a:fillRect/>
                  </a:stretch>
                </a:blipFill>
              </p:spPr>
              <p:txBody>
                <a:bodyPr/>
                <a:lstStyle/>
                <a:p>
                  <a:r>
                    <a:rPr lang="en-CH">
                      <a:noFill/>
                    </a:rPr>
                    <a:t> </a:t>
                  </a:r>
                </a:p>
              </p:txBody>
            </p:sp>
          </mc:Fallback>
        </mc:AlternateContent>
        <p:cxnSp>
          <p:nvCxnSpPr>
            <p:cNvPr id="33" name="Straight Arrow Connector 32">
              <a:extLst>
                <a:ext uri="{FF2B5EF4-FFF2-40B4-BE49-F238E27FC236}">
                  <a16:creationId xmlns:a16="http://schemas.microsoft.com/office/drawing/2014/main" id="{B1DCA468-B698-D54C-8B72-7350BF5431CA}"/>
                </a:ext>
              </a:extLst>
            </p:cNvPr>
            <p:cNvCxnSpPr>
              <a:cxnSpLocks/>
            </p:cNvCxnSpPr>
            <p:nvPr/>
          </p:nvCxnSpPr>
          <p:spPr>
            <a:xfrm flipH="1" flipV="1">
              <a:off x="3970251" y="3713388"/>
              <a:ext cx="315166" cy="313910"/>
            </a:xfrm>
            <a:prstGeom prst="straightConnector1">
              <a:avLst/>
            </a:prstGeom>
            <a:ln w="381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0084BD4-46A3-4447-A0EF-3525593DFD33}"/>
                  </a:ext>
                </a:extLst>
              </p:cNvPr>
              <p:cNvSpPr txBox="1"/>
              <p:nvPr/>
            </p:nvSpPr>
            <p:spPr>
              <a:xfrm>
                <a:off x="8068318" y="1832847"/>
                <a:ext cx="2242409" cy="461665"/>
              </a:xfrm>
              <a:prstGeom prst="rect">
                <a:avLst/>
              </a:prstGeom>
              <a:noFill/>
            </p:spPr>
            <p:txBody>
              <a:bodyPr wrap="none" rtlCol="0">
                <a:spAutoFit/>
              </a:bodyPr>
              <a:lstStyle/>
              <a:p>
                <a:r>
                  <a:rPr lang="fr-CH" sz="2400" i="1" dirty="0"/>
                  <a:t>Zero </a:t>
                </a:r>
                <a:r>
                  <a:rPr lang="fr-CH" sz="2400" i="1" dirty="0" err="1"/>
                  <a:t>centered</a:t>
                </a:r>
                <a14:m>
                  <m:oMath xmlns:m="http://schemas.openxmlformats.org/officeDocument/2006/math">
                    <m:r>
                      <a:rPr lang="fr-CH" sz="2400" b="0" i="1" smtClean="0">
                        <a:latin typeface="Cambria Math" panose="02040503050406030204" pitchFamily="18" charset="0"/>
                      </a:rPr>
                      <m:t>  </m:t>
                    </m:r>
                    <m:r>
                      <a:rPr lang="fr-CH" sz="2400" b="1" i="1" smtClean="0">
                        <a:latin typeface="Cambria Math" panose="02040503050406030204" pitchFamily="18" charset="0"/>
                      </a:rPr>
                      <m:t>𝑿</m:t>
                    </m:r>
                  </m:oMath>
                </a14:m>
                <a:endParaRPr lang="en-CH" sz="2400" b="1" i="1" dirty="0"/>
              </a:p>
            </p:txBody>
          </p:sp>
        </mc:Choice>
        <mc:Fallback xmlns="">
          <p:sp>
            <p:nvSpPr>
              <p:cNvPr id="34" name="TextBox 33">
                <a:extLst>
                  <a:ext uri="{FF2B5EF4-FFF2-40B4-BE49-F238E27FC236}">
                    <a16:creationId xmlns:a16="http://schemas.microsoft.com/office/drawing/2014/main" id="{20084BD4-46A3-4447-A0EF-3525593DFD33}"/>
                  </a:ext>
                </a:extLst>
              </p:cNvPr>
              <p:cNvSpPr txBox="1">
                <a:spLocks noRot="1" noChangeAspect="1" noMove="1" noResize="1" noEditPoints="1" noAdjustHandles="1" noChangeArrowheads="1" noChangeShapeType="1" noTextEdit="1"/>
              </p:cNvSpPr>
              <p:nvPr/>
            </p:nvSpPr>
            <p:spPr>
              <a:xfrm>
                <a:off x="8068318" y="1832847"/>
                <a:ext cx="2242409" cy="461665"/>
              </a:xfrm>
              <a:prstGeom prst="rect">
                <a:avLst/>
              </a:prstGeom>
              <a:blipFill>
                <a:blip r:embed="rId9"/>
                <a:stretch>
                  <a:fillRect l="-4520" t="-8108" b="-29730"/>
                </a:stretch>
              </a:blipFill>
            </p:spPr>
            <p:txBody>
              <a:bodyPr/>
              <a:lstStyle/>
              <a:p>
                <a:r>
                  <a:rPr lang="en-CH">
                    <a:noFill/>
                  </a:rPr>
                  <a:t> </a:t>
                </a:r>
              </a:p>
            </p:txBody>
          </p:sp>
        </mc:Fallback>
      </mc:AlternateContent>
    </p:spTree>
    <p:extLst>
      <p:ext uri="{BB962C8B-B14F-4D97-AF65-F5344CB8AC3E}">
        <p14:creationId xmlns:p14="http://schemas.microsoft.com/office/powerpoint/2010/main" val="35640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7E6D-0746-8542-9434-DAD4698DCA77}"/>
              </a:ext>
            </a:extLst>
          </p:cNvPr>
          <p:cNvSpPr>
            <a:spLocks noGrp="1"/>
          </p:cNvSpPr>
          <p:nvPr>
            <p:ph type="title"/>
          </p:nvPr>
        </p:nvSpPr>
        <p:spPr/>
        <p:txBody>
          <a:bodyPr/>
          <a:lstStyle/>
          <a:p>
            <a:r>
              <a:rPr lang="en-CH" dirty="0"/>
              <a:t>Principal Component Analysis (PCA)</a:t>
            </a:r>
          </a:p>
        </p:txBody>
      </p:sp>
      <p:sp>
        <p:nvSpPr>
          <p:cNvPr id="3" name="Content Placeholder 2">
            <a:extLst>
              <a:ext uri="{FF2B5EF4-FFF2-40B4-BE49-F238E27FC236}">
                <a16:creationId xmlns:a16="http://schemas.microsoft.com/office/drawing/2014/main" id="{85AE2614-2337-454A-878A-312931D234BA}"/>
              </a:ext>
            </a:extLst>
          </p:cNvPr>
          <p:cNvSpPr>
            <a:spLocks noGrp="1"/>
          </p:cNvSpPr>
          <p:nvPr>
            <p:ph idx="1"/>
          </p:nvPr>
        </p:nvSpPr>
        <p:spPr>
          <a:xfrm>
            <a:off x="838200" y="2506662"/>
            <a:ext cx="10515600" cy="4351338"/>
          </a:xfrm>
        </p:spPr>
        <p:txBody>
          <a:bodyPr>
            <a:normAutofit/>
          </a:bodyPr>
          <a:lstStyle/>
          <a:p>
            <a:r>
              <a:rPr lang="en-CH" sz="3600" dirty="0"/>
              <a:t>Dimension reduction and visualization</a:t>
            </a:r>
          </a:p>
          <a:p>
            <a:r>
              <a:rPr lang="en-CH" sz="3600" dirty="0"/>
              <a:t>Decorrelate or whiten signals</a:t>
            </a:r>
          </a:p>
          <a:p>
            <a:r>
              <a:rPr lang="en-CH" sz="3600" dirty="0"/>
              <a:t>Data compression</a:t>
            </a:r>
          </a:p>
        </p:txBody>
      </p:sp>
      <p:sp>
        <p:nvSpPr>
          <p:cNvPr id="4" name="Footer Placeholder 3">
            <a:extLst>
              <a:ext uri="{FF2B5EF4-FFF2-40B4-BE49-F238E27FC236}">
                <a16:creationId xmlns:a16="http://schemas.microsoft.com/office/drawing/2014/main" id="{A42906A8-A9B6-1B40-BD3A-DFA11BB46B0C}"/>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3F3BE1F9-32F8-1845-9A30-34BBA1533A9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2235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pic>
        <p:nvPicPr>
          <p:cNvPr id="2" name="Picture 1"/>
          <p:cNvPicPr>
            <a:picLocks noChangeAspect="1"/>
          </p:cNvPicPr>
          <p:nvPr/>
        </p:nvPicPr>
        <p:blipFill>
          <a:blip r:embed="rId4"/>
          <a:stretch>
            <a:fillRect/>
          </a:stretch>
        </p:blipFill>
        <p:spPr>
          <a:xfrm>
            <a:off x="556597" y="1638784"/>
            <a:ext cx="11078806" cy="4326723"/>
          </a:xfrm>
          <a:prstGeom prst="rect">
            <a:avLst/>
          </a:prstGeom>
        </p:spPr>
      </p:pic>
      <p:sp>
        <p:nvSpPr>
          <p:cNvPr id="4" name="Rectangle 3"/>
          <p:cNvSpPr/>
          <p:nvPr/>
        </p:nvSpPr>
        <p:spPr>
          <a:xfrm>
            <a:off x="1376888" y="6063833"/>
            <a:ext cx="3500895" cy="369332"/>
          </a:xfrm>
          <a:prstGeom prst="rect">
            <a:avLst/>
          </a:prstGeom>
        </p:spPr>
        <p:txBody>
          <a:bodyPr wrap="none">
            <a:spAutoFit/>
          </a:bodyPr>
          <a:lstStyle/>
          <a:p>
            <a:r>
              <a:rPr lang="fr-CH" dirty="0"/>
              <a:t>Reich et al. (2008) Nature </a:t>
            </a:r>
            <a:r>
              <a:rPr lang="fr-CH" dirty="0" err="1"/>
              <a:t>Genetics</a:t>
            </a:r>
            <a:r>
              <a:rPr lang="fr-CH" dirty="0"/>
              <a:t>.</a:t>
            </a:r>
          </a:p>
        </p:txBody>
      </p:sp>
    </p:spTree>
    <p:extLst>
      <p:ext uri="{BB962C8B-B14F-4D97-AF65-F5344CB8AC3E}">
        <p14:creationId xmlns:p14="http://schemas.microsoft.com/office/powerpoint/2010/main" val="1540827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713302" y="2091200"/>
                <a:ext cx="5510611" cy="646331"/>
              </a:xfrm>
              <a:prstGeom prst="rect">
                <a:avLst/>
              </a:prstGeom>
              <a:noFill/>
            </p:spPr>
            <p:txBody>
              <a:bodyPr wrap="none" rtlCol="0">
                <a:spAutoFit/>
              </a:bodyPr>
              <a:lstStyle/>
              <a:p>
                <a:r>
                  <a:rPr lang="en-CH" dirty="0"/>
                  <a:t>We try to find direction </a:t>
                </a:r>
                <a14:m>
                  <m:oMath xmlns:m="http://schemas.openxmlformats.org/officeDocument/2006/math">
                    <m:r>
                      <a:rPr lang="fr-CH" b="1" i="1" smtClean="0">
                        <a:latin typeface="Cambria Math" panose="02040503050406030204" pitchFamily="18" charset="0"/>
                      </a:rPr>
                      <m:t>𝒘</m:t>
                    </m:r>
                  </m:oMath>
                </a14:m>
                <a:r>
                  <a:rPr lang="en-CH" dirty="0"/>
                  <a:t> along which the data deviates </a:t>
                </a:r>
              </a:p>
              <a:p>
                <a:r>
                  <a:rPr lang="en-CH" dirty="0"/>
                  <a:t>the most from a Gaussian distribution: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713302" y="2091200"/>
                <a:ext cx="5510611" cy="646331"/>
              </a:xfrm>
              <a:prstGeom prst="rect">
                <a:avLst/>
              </a:prstGeom>
              <a:blipFill>
                <a:blip r:embed="rId2"/>
                <a:stretch>
                  <a:fillRect l="-920" t="-3846" b="-1346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4E0FA8-2483-4142-9203-B47B8D3557F7}"/>
                  </a:ext>
                </a:extLst>
              </p:cNvPr>
              <p:cNvSpPr txBox="1"/>
              <p:nvPr/>
            </p:nvSpPr>
            <p:spPr>
              <a:xfrm>
                <a:off x="387051" y="3153366"/>
                <a:ext cx="7644841" cy="1546129"/>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r>
                            <a:rPr lang="fr-CH" b="0" i="1" smtClean="0">
                              <a:latin typeface="Cambria Math" panose="02040503050406030204" pitchFamily="18" charset="0"/>
                            </a:rPr>
                            <m:t>𝐷𝐺</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1</m:t>
                                  </m:r>
                                </m:sub>
                              </m:sSub>
                              <m:r>
                                <a:rPr lang="fr-CH" b="1"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2</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𝑁</m:t>
                                  </m:r>
                                </m:sub>
                              </m:sSub>
                            </m:e>
                          </m:d>
                        </m:e>
                      </m:func>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oMath>
                  </m:oMathPara>
                </a14:m>
                <a:endParaRPr lang="fr-CH" dirty="0"/>
              </a:p>
              <a:p>
                <a:endParaRPr lang="fr-CH" dirty="0"/>
              </a:p>
              <a:p>
                <a:r>
                  <a:rPr lang="fr-CH" dirty="0" err="1"/>
                  <a:t>where</a:t>
                </a:r>
                <a:r>
                  <a:rPr lang="fr-CH" dirty="0"/>
                  <a:t> </a:t>
                </a:r>
                <a14:m>
                  <m:oMath xmlns:m="http://schemas.openxmlformats.org/officeDocument/2006/math">
                    <m:r>
                      <a:rPr lang="fr-CH" i="1">
                        <a:latin typeface="Cambria Math" panose="02040503050406030204" pitchFamily="18" charset="0"/>
                      </a:rPr>
                      <m:t>𝐷𝐺</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t>
                </a:r>
                <a:r>
                  <a:rPr lang="fr-CH" dirty="0" err="1"/>
                  <a:t>is</a:t>
                </a:r>
                <a:r>
                  <a:rPr lang="fr-CH" dirty="0"/>
                  <a:t> a </a:t>
                </a:r>
                <a:r>
                  <a:rPr lang="fr-CH" dirty="0" err="1"/>
                  <a:t>function</a:t>
                </a:r>
                <a:r>
                  <a:rPr lang="fr-CH" dirty="0"/>
                  <a:t> </a:t>
                </a:r>
                <a:r>
                  <a:rPr lang="fr-CH" dirty="0" err="1"/>
                  <a:t>that</a:t>
                </a:r>
                <a:r>
                  <a:rPr lang="fr-CH" dirty="0"/>
                  <a:t> </a:t>
                </a:r>
                <a:r>
                  <a:rPr lang="fr-CH" dirty="0" err="1"/>
                  <a:t>measures</a:t>
                </a:r>
                <a:r>
                  <a:rPr lang="fr-CH" dirty="0"/>
                  <a:t> how far </a:t>
                </a:r>
                <a:r>
                  <a:rPr lang="fr-CH" dirty="0" err="1"/>
                  <a:t>away</a:t>
                </a:r>
                <a:r>
                  <a:rPr lang="fr-CH" dirty="0"/>
                  <a:t> </a:t>
                </a:r>
                <a14:m>
                  <m:oMath xmlns:m="http://schemas.openxmlformats.org/officeDocument/2006/math">
                    <m:d>
                      <m:dPr>
                        <m:begChr m:val="{"/>
                        <m:endChr m:val="}"/>
                        <m:ctrlPr>
                          <a:rPr lang="fr-CH" i="1" smtClean="0">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are </a:t>
                </a:r>
                <a:r>
                  <a:rPr lang="fr-CH" dirty="0" err="1"/>
                  <a:t>from</a:t>
                </a:r>
                <a:r>
                  <a:rPr lang="fr-CH" dirty="0"/>
                  <a:t> a </a:t>
                </a:r>
                <a:r>
                  <a:rPr lang="fr-CH" dirty="0" err="1"/>
                  <a:t>Gaussian</a:t>
                </a:r>
                <a:r>
                  <a:rPr lang="fr-CH" dirty="0"/>
                  <a:t> distribution. </a:t>
                </a:r>
              </a:p>
              <a:p>
                <a:endParaRPr lang="fr-CH" dirty="0"/>
              </a:p>
            </p:txBody>
          </p:sp>
        </mc:Choice>
        <mc:Fallback xmlns="">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3153366"/>
                <a:ext cx="7644841" cy="1546129"/>
              </a:xfrm>
              <a:prstGeom prst="rect">
                <a:avLst/>
              </a:prstGeom>
              <a:blipFill>
                <a:blip r:embed="rId3"/>
                <a:stretch>
                  <a:fillRect l="-1824"/>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E2BBA36E-8353-874B-8279-C006A200FEC4}"/>
              </a:ext>
            </a:extLst>
          </p:cNvPr>
          <p:cNvPicPr>
            <a:picLocks noChangeAspect="1"/>
          </p:cNvPicPr>
          <p:nvPr/>
        </p:nvPicPr>
        <p:blipFill>
          <a:blip r:embed="rId4"/>
          <a:stretch>
            <a:fillRect/>
          </a:stretch>
        </p:blipFill>
        <p:spPr>
          <a:xfrm>
            <a:off x="8235810" y="1570487"/>
            <a:ext cx="3787314" cy="510603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DDDD941-0684-ED4F-B227-47A9C50DAB1B}"/>
                  </a:ext>
                </a:extLst>
              </p:cNvPr>
              <p:cNvSpPr/>
              <p:nvPr/>
            </p:nvSpPr>
            <p:spPr>
              <a:xfrm>
                <a:off x="713302" y="5235622"/>
                <a:ext cx="7522508" cy="646331"/>
              </a:xfrm>
              <a:prstGeom prst="rect">
                <a:avLst/>
              </a:prstGeom>
            </p:spPr>
            <p:txBody>
              <a:bodyPr wrap="square">
                <a:spAutoFit/>
              </a:bodyPr>
              <a:lstStyle/>
              <a:p>
                <a:r>
                  <a:rPr lang="fr-CH" dirty="0"/>
                  <a:t>Empirical </a:t>
                </a:r>
                <a:r>
                  <a:rPr lang="fr-CH" dirty="0" err="1"/>
                  <a:t>functions</a:t>
                </a:r>
                <a:r>
                  <a:rPr lang="fr-CH" dirty="0"/>
                  <a:t> </a:t>
                </a:r>
                <a14:m>
                  <m:oMath xmlns:m="http://schemas.openxmlformats.org/officeDocument/2006/math">
                    <m:r>
                      <a:rPr lang="fr-CH" i="1" dirty="0">
                        <a:latin typeface="Cambria Math" panose="02040503050406030204" pitchFamily="18" charset="0"/>
                      </a:rPr>
                      <m:t>𝐷𝐺</m:t>
                    </m:r>
                  </m:oMath>
                </a14:m>
                <a:r>
                  <a:rPr lang="fr-CH" dirty="0"/>
                  <a:t> </a:t>
                </a:r>
                <a:r>
                  <a:rPr lang="fr-CH" dirty="0" err="1"/>
                  <a:t>were</a:t>
                </a:r>
                <a:r>
                  <a:rPr lang="fr-CH" dirty="0"/>
                  <a:t> </a:t>
                </a:r>
                <a:r>
                  <a:rPr lang="fr-CH" dirty="0" err="1"/>
                  <a:t>found</a:t>
                </a:r>
                <a:r>
                  <a:rPr lang="fr-CH" dirty="0"/>
                  <a:t> </a:t>
                </a:r>
                <a:r>
                  <a:rPr lang="fr-CH" dirty="0" err="1"/>
                  <a:t>that</a:t>
                </a:r>
                <a:r>
                  <a:rPr lang="fr-CH" dirty="0"/>
                  <a:t> </a:t>
                </a:r>
                <a:r>
                  <a:rPr lang="fr-CH" dirty="0" err="1"/>
                  <a:t>work</a:t>
                </a:r>
                <a:r>
                  <a:rPr lang="fr-CH" dirty="0"/>
                  <a:t> </a:t>
                </a:r>
                <a:r>
                  <a:rPr lang="fr-CH" dirty="0" err="1"/>
                  <a:t>well</a:t>
                </a:r>
                <a:r>
                  <a:rPr lang="fr-CH" dirty="0"/>
                  <a:t> in practice and are </a:t>
                </a:r>
                <a:r>
                  <a:rPr lang="fr-CH" dirty="0" err="1"/>
                  <a:t>fast</a:t>
                </a:r>
                <a:r>
                  <a:rPr lang="fr-CH" dirty="0"/>
                  <a:t> to </a:t>
                </a:r>
                <a:r>
                  <a:rPr lang="fr-CH" dirty="0" err="1"/>
                  <a:t>calculate</a:t>
                </a:r>
                <a:r>
                  <a:rPr lang="fr-CH" dirty="0"/>
                  <a:t> (</a:t>
                </a:r>
                <a:r>
                  <a:rPr lang="fr-CH" dirty="0">
                    <a:hlinkClick r:id="rId5"/>
                  </a:rPr>
                  <a:t>Hyvärinen &amp; Oja</a:t>
                </a:r>
                <a:r>
                  <a:rPr lang="en-GB" dirty="0">
                    <a:hlinkClick r:id="rId5"/>
                  </a:rPr>
                  <a:t>, Neural Networks, 2000</a:t>
                </a:r>
                <a:r>
                  <a:rPr lang="en-GB" dirty="0"/>
                  <a:t>).</a:t>
                </a:r>
                <a:endParaRPr lang="en-CH" dirty="0"/>
              </a:p>
            </p:txBody>
          </p:sp>
        </mc:Choice>
        <mc:Fallback xmlns="">
          <p:sp>
            <p:nvSpPr>
              <p:cNvPr id="7" name="Rectangle 6">
                <a:extLst>
                  <a:ext uri="{FF2B5EF4-FFF2-40B4-BE49-F238E27FC236}">
                    <a16:creationId xmlns:a16="http://schemas.microsoft.com/office/drawing/2014/main" id="{4DDDD941-0684-ED4F-B227-47A9C50DAB1B}"/>
                  </a:ext>
                </a:extLst>
              </p:cNvPr>
              <p:cNvSpPr>
                <a:spLocks noRot="1" noChangeAspect="1" noMove="1" noResize="1" noEditPoints="1" noAdjustHandles="1" noChangeArrowheads="1" noChangeShapeType="1" noTextEdit="1"/>
              </p:cNvSpPr>
              <p:nvPr/>
            </p:nvSpPr>
            <p:spPr>
              <a:xfrm>
                <a:off x="713302" y="5235622"/>
                <a:ext cx="7522508" cy="646331"/>
              </a:xfrm>
              <a:prstGeom prst="rect">
                <a:avLst/>
              </a:prstGeom>
              <a:blipFill>
                <a:blip r:embed="rId6"/>
                <a:stretch>
                  <a:fillRect l="-675" t="-5769" b="-11538"/>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2669D6AD-FD3B-BC4A-A232-30A329FE0768}"/>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920C5F5-23B1-A749-AA06-B41AFFAF7E10}"/>
              </a:ext>
            </a:extLst>
          </p:cNvPr>
          <p:cNvPicPr>
            <a:picLocks noChangeAspect="1"/>
          </p:cNvPicPr>
          <p:nvPr/>
        </p:nvPicPr>
        <p:blipFill>
          <a:blip r:embed="rId7"/>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40926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p:pic>
        <p:nvPicPr>
          <p:cNvPr id="5" name="Picture 4">
            <a:extLst>
              <a:ext uri="{FF2B5EF4-FFF2-40B4-BE49-F238E27FC236}">
                <a16:creationId xmlns:a16="http://schemas.microsoft.com/office/drawing/2014/main" id="{DF100FB5-5978-CB4D-9044-2343E6206644}"/>
              </a:ext>
            </a:extLst>
          </p:cNvPr>
          <p:cNvPicPr>
            <a:picLocks noChangeAspect="1"/>
          </p:cNvPicPr>
          <p:nvPr/>
        </p:nvPicPr>
        <p:blipFill>
          <a:blip r:embed="rId2"/>
          <a:stretch>
            <a:fillRect/>
          </a:stretch>
        </p:blipFill>
        <p:spPr>
          <a:xfrm>
            <a:off x="2413880" y="1364554"/>
            <a:ext cx="7364240" cy="4991796"/>
          </a:xfrm>
          <a:prstGeom prst="rect">
            <a:avLst/>
          </a:prstGeom>
        </p:spPr>
      </p:pic>
      <p:sp>
        <p:nvSpPr>
          <p:cNvPr id="3" name="Footer Placeholder 2">
            <a:extLst>
              <a:ext uri="{FF2B5EF4-FFF2-40B4-BE49-F238E27FC236}">
                <a16:creationId xmlns:a16="http://schemas.microsoft.com/office/drawing/2014/main" id="{95BC901F-A168-8D43-A3A1-18D4431C7E6E}"/>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55F204D4-0942-CA47-9CFA-14B72471B651}"/>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614417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A quick round of introduction</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8" name="Content Placeholder 2">
            <a:extLst>
              <a:ext uri="{FF2B5EF4-FFF2-40B4-BE49-F238E27FC236}">
                <a16:creationId xmlns:a16="http://schemas.microsoft.com/office/drawing/2014/main" id="{B7374E4A-E576-490A-A32C-0C29611AE50B}"/>
              </a:ext>
            </a:extLst>
          </p:cNvPr>
          <p:cNvSpPr txBox="1">
            <a:spLocks/>
          </p:cNvSpPr>
          <p:nvPr/>
        </p:nvSpPr>
        <p:spPr>
          <a:xfrm>
            <a:off x="1986565" y="1918532"/>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sz="1900" dirty="0"/>
              <a:t>Bioinformatics Support and Training</a:t>
            </a:r>
          </a:p>
          <a:p>
            <a:pPr lvl="1"/>
            <a:r>
              <a:rPr lang="en-US" sz="1900" dirty="0"/>
              <a:t>SIB Swiss Institute of Bioinformatics / </a:t>
            </a:r>
            <a:r>
              <a:rPr lang="en-US" sz="1900" dirty="0" err="1"/>
              <a:t>sciCORE</a:t>
            </a:r>
            <a:r>
              <a:rPr lang="en-US" sz="1900" dirty="0"/>
              <a:t> UNIBAS</a:t>
            </a:r>
          </a:p>
        </p:txBody>
      </p:sp>
      <p:sp>
        <p:nvSpPr>
          <p:cNvPr id="12" name="Content Placeholder 2">
            <a:extLst>
              <a:ext uri="{FF2B5EF4-FFF2-40B4-BE49-F238E27FC236}">
                <a16:creationId xmlns:a16="http://schemas.microsoft.com/office/drawing/2014/main" id="{1C849C92-1FA3-4C5C-8D60-2C81D3DC0E8B}"/>
              </a:ext>
            </a:extLst>
          </p:cNvPr>
          <p:cNvSpPr txBox="1">
            <a:spLocks/>
          </p:cNvSpPr>
          <p:nvPr/>
        </p:nvSpPr>
        <p:spPr>
          <a:xfrm>
            <a:off x="7498992" y="4078414"/>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15" name="Picture 14">
            <a:extLst>
              <a:ext uri="{FF2B5EF4-FFF2-40B4-BE49-F238E27FC236}">
                <a16:creationId xmlns:a16="http://schemas.microsoft.com/office/drawing/2014/main" id="{87E32BEF-EC50-4237-9483-098A06107235}"/>
              </a:ext>
            </a:extLst>
          </p:cNvPr>
          <p:cNvPicPr/>
          <p:nvPr/>
        </p:nvPicPr>
        <p:blipFill>
          <a:blip r:embed="rId4"/>
          <a:stretch/>
        </p:blipFill>
        <p:spPr>
          <a:xfrm>
            <a:off x="1012071" y="1956659"/>
            <a:ext cx="911773" cy="1033103"/>
          </a:xfrm>
          <a:prstGeom prst="rect">
            <a:avLst/>
          </a:prstGeom>
          <a:ln>
            <a:noFill/>
          </a:ln>
        </p:spPr>
      </p:pic>
      <p:sp>
        <p:nvSpPr>
          <p:cNvPr id="20" name="Content Placeholder 2">
            <a:extLst>
              <a:ext uri="{FF2B5EF4-FFF2-40B4-BE49-F238E27FC236}">
                <a16:creationId xmlns:a16="http://schemas.microsoft.com/office/drawing/2014/main" id="{B7374E4A-E576-490A-A32C-0C29611AE50B}"/>
              </a:ext>
            </a:extLst>
          </p:cNvPr>
          <p:cNvSpPr txBox="1">
            <a:spLocks/>
          </p:cNvSpPr>
          <p:nvPr/>
        </p:nvSpPr>
        <p:spPr>
          <a:xfrm>
            <a:off x="7369614" y="1861617"/>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Markus Mueller</a:t>
            </a:r>
          </a:p>
          <a:p>
            <a:pPr lvl="1"/>
            <a:r>
              <a:rPr lang="en-US" dirty="0"/>
              <a:t>Principal Computational Biologist</a:t>
            </a:r>
          </a:p>
          <a:p>
            <a:pPr lvl="1"/>
            <a:r>
              <a:rPr lang="en-US" dirty="0"/>
              <a:t>Vital-IT, SIB Swiss Institute of Bioinformatics</a:t>
            </a:r>
            <a:endParaRPr lang="el-GR" dirty="0"/>
          </a:p>
        </p:txBody>
      </p:sp>
      <p:pic>
        <p:nvPicPr>
          <p:cNvPr id="6" name="Picture 5"/>
          <p:cNvPicPr>
            <a:picLocks noChangeAspect="1"/>
          </p:cNvPicPr>
          <p:nvPr/>
        </p:nvPicPr>
        <p:blipFill>
          <a:blip r:embed="rId5"/>
          <a:stretch>
            <a:fillRect/>
          </a:stretch>
        </p:blipFill>
        <p:spPr>
          <a:xfrm>
            <a:off x="6397718" y="1724306"/>
            <a:ext cx="904875" cy="1352550"/>
          </a:xfrm>
          <a:prstGeom prst="rect">
            <a:avLst/>
          </a:prstGeom>
        </p:spPr>
      </p:pic>
      <p:sp>
        <p:nvSpPr>
          <p:cNvPr id="16" name="Content Placeholder 2">
            <a:extLst>
              <a:ext uri="{FF2B5EF4-FFF2-40B4-BE49-F238E27FC236}">
                <a16:creationId xmlns:a16="http://schemas.microsoft.com/office/drawing/2014/main" id="{A903BA83-3C6D-B0D7-B68E-F47FF34C6F35}"/>
              </a:ext>
            </a:extLst>
          </p:cNvPr>
          <p:cNvSpPr txBox="1">
            <a:spLocks/>
          </p:cNvSpPr>
          <p:nvPr/>
        </p:nvSpPr>
        <p:spPr>
          <a:xfrm>
            <a:off x="1986565" y="4078440"/>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Fritz Bayer</a:t>
            </a:r>
          </a:p>
          <a:p>
            <a:pPr lvl="1"/>
            <a:r>
              <a:rPr lang="en-US" sz="1900" dirty="0"/>
              <a:t>Computational Biology Group</a:t>
            </a:r>
            <a:r>
              <a:rPr lang="en-US" sz="2000" dirty="0"/>
              <a:t> , SIB Swiss Institute of Bioinformatics</a:t>
            </a:r>
            <a:endParaRPr lang="en-US" sz="1900" dirty="0"/>
          </a:p>
        </p:txBody>
      </p:sp>
      <p:pic>
        <p:nvPicPr>
          <p:cNvPr id="4" name="Picture 3" descr="Icon&#10;&#10;Description automatically generated">
            <a:extLst>
              <a:ext uri="{FF2B5EF4-FFF2-40B4-BE49-F238E27FC236}">
                <a16:creationId xmlns:a16="http://schemas.microsoft.com/office/drawing/2014/main" id="{FEE01121-47D9-A8AE-F97B-1408E89D9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826" y="4114721"/>
            <a:ext cx="768603" cy="1148860"/>
          </a:xfrm>
          <a:prstGeom prst="rect">
            <a:avLst/>
          </a:prstGeom>
        </p:spPr>
      </p:pic>
      <p:pic>
        <p:nvPicPr>
          <p:cNvPr id="22" name="Picture 21" descr="Icon&#10;&#10;Description automatically generated">
            <a:extLst>
              <a:ext uri="{FF2B5EF4-FFF2-40B4-BE49-F238E27FC236}">
                <a16:creationId xmlns:a16="http://schemas.microsoft.com/office/drawing/2014/main" id="{B7208019-E612-7AC5-BC98-2E2391E29D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3990" y="4119577"/>
            <a:ext cx="768603" cy="1148860"/>
          </a:xfrm>
          <a:prstGeom prst="rect">
            <a:avLst/>
          </a:prstGeom>
        </p:spPr>
      </p:pic>
    </p:spTree>
    <p:extLst>
      <p:ext uri="{BB962C8B-B14F-4D97-AF65-F5344CB8AC3E}">
        <p14:creationId xmlns:p14="http://schemas.microsoft.com/office/powerpoint/2010/main" val="2673983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visual representation of distances between sets of objects</a:t>
            </a:r>
          </a:p>
          <a:p>
            <a:pPr algn="just"/>
            <a:r>
              <a:rPr lang="en-US" sz="2400" dirty="0">
                <a:latin typeface="Arial" panose="020B0604020202020204" pitchFamily="34" charset="0"/>
                <a:cs typeface="Arial" panose="020B0604020202020204" pitchFamily="34" charset="0"/>
              </a:rPr>
              <a:t>objects that are more similar (or have smaller distances) are closer together on the MDS than objects that are less similar (or have larger distances)</a:t>
            </a:r>
          </a:p>
          <a:p>
            <a:pPr algn="just"/>
            <a:r>
              <a:rPr lang="en-US" sz="2400" dirty="0">
                <a:latin typeface="Arial"/>
                <a:cs typeface="Arial"/>
              </a:rPr>
              <a:t>MDS can also serve as a dimension reduction technique for high-dimensional data</a:t>
            </a:r>
          </a:p>
        </p:txBody>
      </p:sp>
    </p:spTree>
    <p:extLst>
      <p:ext uri="{BB962C8B-B14F-4D97-AF65-F5344CB8AC3E}">
        <p14:creationId xmlns:p14="http://schemas.microsoft.com/office/powerpoint/2010/main" val="3604958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Markus Müller, SIB</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434806"/>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Assign points to arbitrary coordinates in p-dimensional space.</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Compute </a:t>
            </a:r>
            <a:r>
              <a:rPr lang="en-US" sz="2000" dirty="0" err="1">
                <a:latin typeface="Arial" panose="020B0604020202020204" pitchFamily="34" charset="0"/>
                <a:cs typeface="Arial" panose="020B0604020202020204" pitchFamily="34" charset="0"/>
              </a:rPr>
              <a:t>euclidean</a:t>
            </a:r>
            <a:r>
              <a:rPr lang="en-US" sz="2000" dirty="0">
                <a:latin typeface="Arial" panose="020B0604020202020204" pitchFamily="34" charset="0"/>
                <a:cs typeface="Arial" panose="020B0604020202020204" pitchFamily="34" charset="0"/>
              </a:rPr>
              <a:t> distances among all pairs of points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Compare the similarity matrix with the original input matrix by evaluating the stress function. Stress is a goodness-of-fit measure, based on differences between predicted and actual distances.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Adjust coordinates of each point in the direction that reduces stress.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Repeat steps 2 through 4 until stress can’t be minimized further. </a:t>
            </a:r>
          </a:p>
        </p:txBody>
      </p:sp>
      <p:grpSp>
        <p:nvGrpSpPr>
          <p:cNvPr id="6" name="Group 5">
            <a:extLst>
              <a:ext uri="{FF2B5EF4-FFF2-40B4-BE49-F238E27FC236}">
                <a16:creationId xmlns:a16="http://schemas.microsoft.com/office/drawing/2014/main" id="{6BEEA1AF-BC10-B4D6-7D62-AFD8FE57C2D6}"/>
              </a:ext>
            </a:extLst>
          </p:cNvPr>
          <p:cNvGrpSpPr/>
          <p:nvPr/>
        </p:nvGrpSpPr>
        <p:grpSpPr>
          <a:xfrm>
            <a:off x="1327171" y="4244874"/>
            <a:ext cx="7514967" cy="2503818"/>
            <a:chOff x="838200" y="1631092"/>
            <a:chExt cx="7514967" cy="2503818"/>
          </a:xfrm>
        </p:grpSpPr>
        <p:grpSp>
          <p:nvGrpSpPr>
            <p:cNvPr id="8" name="Group 7">
              <a:extLst>
                <a:ext uri="{FF2B5EF4-FFF2-40B4-BE49-F238E27FC236}">
                  <a16:creationId xmlns:a16="http://schemas.microsoft.com/office/drawing/2014/main" id="{BB588BF0-E9E1-9FCF-ED7E-70C3AA05C8ED}"/>
                </a:ext>
              </a:extLst>
            </p:cNvPr>
            <p:cNvGrpSpPr/>
            <p:nvPr/>
          </p:nvGrpSpPr>
          <p:grpSpPr>
            <a:xfrm>
              <a:off x="6503773" y="2288737"/>
              <a:ext cx="1849394" cy="1643450"/>
              <a:chOff x="7208107" y="1715530"/>
              <a:chExt cx="1849394" cy="1643450"/>
            </a:xfrm>
          </p:grpSpPr>
          <p:cxnSp>
            <p:nvCxnSpPr>
              <p:cNvPr id="48" name="Straight Arrow Connector 47">
                <a:extLst>
                  <a:ext uri="{FF2B5EF4-FFF2-40B4-BE49-F238E27FC236}">
                    <a16:creationId xmlns:a16="http://schemas.microsoft.com/office/drawing/2014/main" id="{59EAC249-E32C-C27B-749D-A582B5A68C34}"/>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9D95D10-D213-C0D1-E33F-AA452DBB5AE3}"/>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B92BA0C-1356-259B-1998-C7BA4F6131B3}"/>
                </a:ext>
              </a:extLst>
            </p:cNvPr>
            <p:cNvGrpSpPr/>
            <p:nvPr/>
          </p:nvGrpSpPr>
          <p:grpSpPr>
            <a:xfrm>
              <a:off x="838200" y="1631092"/>
              <a:ext cx="2794686" cy="2503818"/>
              <a:chOff x="838200" y="1631092"/>
              <a:chExt cx="2794686" cy="2503818"/>
            </a:xfrm>
          </p:grpSpPr>
          <p:grpSp>
            <p:nvGrpSpPr>
              <p:cNvPr id="31" name="Group 30">
                <a:extLst>
                  <a:ext uri="{FF2B5EF4-FFF2-40B4-BE49-F238E27FC236}">
                    <a16:creationId xmlns:a16="http://schemas.microsoft.com/office/drawing/2014/main" id="{ACDB90B5-6FC4-9227-244D-4EE5950F0017}"/>
                  </a:ext>
                </a:extLst>
              </p:cNvPr>
              <p:cNvGrpSpPr/>
              <p:nvPr/>
            </p:nvGrpSpPr>
            <p:grpSpPr>
              <a:xfrm>
                <a:off x="1075038" y="1631092"/>
                <a:ext cx="2557848" cy="2434281"/>
                <a:chOff x="1075038" y="1631092"/>
                <a:chExt cx="2557848" cy="2434281"/>
              </a:xfrm>
            </p:grpSpPr>
            <p:cxnSp>
              <p:nvCxnSpPr>
                <p:cNvPr id="45" name="Straight Arrow Connector 44">
                  <a:extLst>
                    <a:ext uri="{FF2B5EF4-FFF2-40B4-BE49-F238E27FC236}">
                      <a16:creationId xmlns:a16="http://schemas.microsoft.com/office/drawing/2014/main" id="{66ADF160-1E15-053A-CBF0-807832A7B93C}"/>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4AE42E0-FF81-EF7F-370E-381DA96FEBFC}"/>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8591469-1402-91B7-3C47-C69F80EDACC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32" name="Oval 31">
                <a:extLst>
                  <a:ext uri="{FF2B5EF4-FFF2-40B4-BE49-F238E27FC236}">
                    <a16:creationId xmlns:a16="http://schemas.microsoft.com/office/drawing/2014/main" id="{8EDFF898-D1EB-5A66-9D86-A09876BD5186}"/>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396488A0-F8CA-6AE5-46B7-C64B61CE50B0}"/>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E8CE84A8-9CBB-E19D-D579-ACB051EE4912}"/>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8B5ACEE7-9DF0-D3DC-F531-80234586CBB4}"/>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Oval 35">
                <a:extLst>
                  <a:ext uri="{FF2B5EF4-FFF2-40B4-BE49-F238E27FC236}">
                    <a16:creationId xmlns:a16="http://schemas.microsoft.com/office/drawing/2014/main" id="{57133383-F20F-C413-FC36-23C97FDB3ECC}"/>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6E8A74B3-495B-E8FA-503D-030F3B7E0B21}"/>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D4AD48F9-3BC2-0D27-FE0C-76BB1AE10357}"/>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53D36E1A-82F6-B49D-C5B7-A6BE07BB6B1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16B452-8D2C-0726-828D-B3B1F87EEE7F}"/>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Oval 40">
                <a:extLst>
                  <a:ext uri="{FF2B5EF4-FFF2-40B4-BE49-F238E27FC236}">
                    <a16:creationId xmlns:a16="http://schemas.microsoft.com/office/drawing/2014/main" id="{82ADCA51-552B-873E-49B6-B20141550719}"/>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7917D2E8-AFD4-01FB-81A8-0A5219C1B63C}"/>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99194171-BA2F-D7AE-2662-D2D51D1F7A61}"/>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F54BDE5A-89AB-B0F9-7402-46BF9953E447}"/>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2" name="Group 11">
              <a:extLst>
                <a:ext uri="{FF2B5EF4-FFF2-40B4-BE49-F238E27FC236}">
                  <a16:creationId xmlns:a16="http://schemas.microsoft.com/office/drawing/2014/main" id="{B3CA7D3E-36B2-C2A1-2103-71AEE7786D64}"/>
                </a:ext>
              </a:extLst>
            </p:cNvPr>
            <p:cNvGrpSpPr/>
            <p:nvPr/>
          </p:nvGrpSpPr>
          <p:grpSpPr>
            <a:xfrm rot="1451822">
              <a:off x="6836411" y="2541455"/>
              <a:ext cx="479610" cy="439625"/>
              <a:chOff x="8038315" y="2368258"/>
              <a:chExt cx="479610" cy="439625"/>
            </a:xfrm>
          </p:grpSpPr>
          <p:sp>
            <p:nvSpPr>
              <p:cNvPr id="25" name="Oval 24">
                <a:extLst>
                  <a:ext uri="{FF2B5EF4-FFF2-40B4-BE49-F238E27FC236}">
                    <a16:creationId xmlns:a16="http://schemas.microsoft.com/office/drawing/2014/main" id="{4BE885C2-B062-EDEE-2E0C-BF1F26FAC40D}"/>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E63C808-A3A1-3DBD-62AF-24CA74E77B45}"/>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F3748BC7-BAE5-3D40-D9B1-E1A1C33DF3EC}"/>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71BEAEC1-1D41-E2B4-A842-4D74F03C9EE5}"/>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181A4A97-FC5B-FE2D-9BA8-40BBB96475B1}"/>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3" name="Group 12">
              <a:extLst>
                <a:ext uri="{FF2B5EF4-FFF2-40B4-BE49-F238E27FC236}">
                  <a16:creationId xmlns:a16="http://schemas.microsoft.com/office/drawing/2014/main" id="{4274733A-4F21-2744-7369-34045D612701}"/>
                </a:ext>
              </a:extLst>
            </p:cNvPr>
            <p:cNvGrpSpPr/>
            <p:nvPr/>
          </p:nvGrpSpPr>
          <p:grpSpPr>
            <a:xfrm rot="1904875">
              <a:off x="7842508" y="2754251"/>
              <a:ext cx="310713" cy="450406"/>
              <a:chOff x="6870358" y="2476018"/>
              <a:chExt cx="310713" cy="450406"/>
            </a:xfrm>
          </p:grpSpPr>
          <p:sp>
            <p:nvSpPr>
              <p:cNvPr id="21" name="Oval 20">
                <a:extLst>
                  <a:ext uri="{FF2B5EF4-FFF2-40B4-BE49-F238E27FC236}">
                    <a16:creationId xmlns:a16="http://schemas.microsoft.com/office/drawing/2014/main" id="{F08EFA13-9AD7-F8D1-C941-EF86E2410E48}"/>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C80038-54D1-D895-F149-C6629826A650}"/>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A860BE07-24DB-2495-69F5-E06489FC6CDE}"/>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89DD3FF4-4159-3931-A2B7-4137EA202520}"/>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4" name="Group 13">
              <a:extLst>
                <a:ext uri="{FF2B5EF4-FFF2-40B4-BE49-F238E27FC236}">
                  <a16:creationId xmlns:a16="http://schemas.microsoft.com/office/drawing/2014/main" id="{D0373332-118A-5472-84D0-4C8605B07E73}"/>
                </a:ext>
              </a:extLst>
            </p:cNvPr>
            <p:cNvGrpSpPr/>
            <p:nvPr/>
          </p:nvGrpSpPr>
          <p:grpSpPr>
            <a:xfrm>
              <a:off x="7181071" y="3411948"/>
              <a:ext cx="514665" cy="307163"/>
              <a:chOff x="7907656" y="3404762"/>
              <a:chExt cx="514665" cy="307163"/>
            </a:xfrm>
          </p:grpSpPr>
          <p:sp>
            <p:nvSpPr>
              <p:cNvPr id="17" name="Oval 16">
                <a:extLst>
                  <a:ext uri="{FF2B5EF4-FFF2-40B4-BE49-F238E27FC236}">
                    <a16:creationId xmlns:a16="http://schemas.microsoft.com/office/drawing/2014/main" id="{2755B4CC-0582-D32A-2194-BCE9761EE143}"/>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Oval 17">
                <a:extLst>
                  <a:ext uri="{FF2B5EF4-FFF2-40B4-BE49-F238E27FC236}">
                    <a16:creationId xmlns:a16="http://schemas.microsoft.com/office/drawing/2014/main" id="{80AA6FC6-9461-20FC-4646-EAF43F50F829}"/>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590E939A-37A1-11EA-6B0F-0ADF2766007C}"/>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6D7F62AE-A01B-2840-F1B2-273202E89408}"/>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5" name="Striped Right Arrow 14">
              <a:extLst>
                <a:ext uri="{FF2B5EF4-FFF2-40B4-BE49-F238E27FC236}">
                  <a16:creationId xmlns:a16="http://schemas.microsoft.com/office/drawing/2014/main" id="{6B930B5D-FDB9-A1C8-CDD1-9CB79A943060}"/>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TextBox 15">
              <a:extLst>
                <a:ext uri="{FF2B5EF4-FFF2-40B4-BE49-F238E27FC236}">
                  <a16:creationId xmlns:a16="http://schemas.microsoft.com/office/drawing/2014/main" id="{C6A751AC-A822-32CA-D073-43849462754E}"/>
                </a:ext>
              </a:extLst>
            </p:cNvPr>
            <p:cNvSpPr txBox="1"/>
            <p:nvPr/>
          </p:nvSpPr>
          <p:spPr>
            <a:xfrm>
              <a:off x="4654382" y="2396895"/>
              <a:ext cx="630301" cy="369332"/>
            </a:xfrm>
            <a:prstGeom prst="rect">
              <a:avLst/>
            </a:prstGeom>
            <a:noFill/>
          </p:spPr>
          <p:txBody>
            <a:bodyPr wrap="none" rtlCol="0">
              <a:spAutoFit/>
            </a:bodyPr>
            <a:lstStyle/>
            <a:p>
              <a:r>
                <a:rPr lang="en-GB" dirty="0"/>
                <a:t>MDS</a:t>
              </a:r>
              <a:endParaRPr lang="en-CH"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D3B3196-E4E1-C6B6-3ADF-54CA907C7895}"/>
                  </a:ext>
                </a:extLst>
              </p:cNvPr>
              <p:cNvSpPr txBox="1"/>
              <p:nvPr/>
            </p:nvSpPr>
            <p:spPr>
              <a:xfrm>
                <a:off x="3224993" y="4370409"/>
                <a:ext cx="1569917" cy="347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fr-CH" b="0" i="1" smtClean="0">
                              <a:latin typeface="Cambria Math" panose="02040503050406030204" pitchFamily="18" charset="0"/>
                            </a:rPr>
                            <m:t>𝑑</m:t>
                          </m:r>
                        </m:e>
                        <m:sub>
                          <m:r>
                            <a:rPr lang="fr-CH" b="0" i="1" smtClean="0">
                              <a:latin typeface="Cambria Math" panose="02040503050406030204" pitchFamily="18" charset="0"/>
                            </a:rPr>
                            <m:t>𝑖𝑗</m:t>
                          </m:r>
                        </m:sub>
                        <m:sup>
                          <m:r>
                            <a:rPr lang="fr-CH" b="0" i="1" smtClean="0">
                              <a:latin typeface="Cambria Math" panose="02040503050406030204" pitchFamily="18" charset="0"/>
                            </a:rPr>
                            <m:t>𝑝</m:t>
                          </m:r>
                        </m:sup>
                      </m:sSubSup>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𝑗</m:t>
                              </m:r>
                            </m:sub>
                          </m:sSub>
                        </m:e>
                      </m:d>
                    </m:oMath>
                  </m:oMathPara>
                </a14:m>
                <a:endParaRPr lang="en-CH" dirty="0"/>
              </a:p>
            </p:txBody>
          </p:sp>
        </mc:Choice>
        <mc:Fallback xmlns="">
          <p:sp>
            <p:nvSpPr>
              <p:cNvPr id="2" name="TextBox 1">
                <a:extLst>
                  <a:ext uri="{FF2B5EF4-FFF2-40B4-BE49-F238E27FC236}">
                    <a16:creationId xmlns:a16="http://schemas.microsoft.com/office/drawing/2014/main" id="{3D3B3196-E4E1-C6B6-3ADF-54CA907C7895}"/>
                  </a:ext>
                </a:extLst>
              </p:cNvPr>
              <p:cNvSpPr txBox="1">
                <a:spLocks noRot="1" noChangeAspect="1" noMove="1" noResize="1" noEditPoints="1" noAdjustHandles="1" noChangeArrowheads="1" noChangeShapeType="1" noTextEdit="1"/>
              </p:cNvSpPr>
              <p:nvPr/>
            </p:nvSpPr>
            <p:spPr>
              <a:xfrm>
                <a:off x="3224993" y="4370409"/>
                <a:ext cx="1569917" cy="347788"/>
              </a:xfrm>
              <a:prstGeom prst="rect">
                <a:avLst/>
              </a:prstGeom>
              <a:blipFill>
                <a:blip r:embed="rId4"/>
                <a:stretch>
                  <a:fillRect l="-2400" b="-25000"/>
                </a:stretch>
              </a:blipFill>
            </p:spPr>
            <p:txBody>
              <a:bodyPr/>
              <a:lstStyle/>
              <a:p>
                <a:r>
                  <a:rPr lang="en-CH">
                    <a:noFill/>
                  </a:rPr>
                  <a:t> </a:t>
                </a:r>
              </a:p>
            </p:txBody>
          </p:sp>
        </mc:Fallback>
      </mc:AlternateContent>
      <p:cxnSp>
        <p:nvCxnSpPr>
          <p:cNvPr id="4" name="Straight Connector 3">
            <a:extLst>
              <a:ext uri="{FF2B5EF4-FFF2-40B4-BE49-F238E27FC236}">
                <a16:creationId xmlns:a16="http://schemas.microsoft.com/office/drawing/2014/main" id="{D64994AE-DA29-B85F-554C-7EB124777EF9}"/>
              </a:ext>
            </a:extLst>
          </p:cNvPr>
          <p:cNvCxnSpPr>
            <a:cxnSpLocks/>
            <a:stCxn id="32" idx="7"/>
            <a:endCxn id="39" idx="2"/>
          </p:cNvCxnSpPr>
          <p:nvPr/>
        </p:nvCxnSpPr>
        <p:spPr>
          <a:xfrm flipV="1">
            <a:off x="2951275" y="4879540"/>
            <a:ext cx="429177" cy="11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2332AC-2626-F86F-75A4-4C31391AB2FA}"/>
              </a:ext>
            </a:extLst>
          </p:cNvPr>
          <p:cNvCxnSpPr>
            <a:cxnSpLocks/>
            <a:stCxn id="25" idx="3"/>
          </p:cNvCxnSpPr>
          <p:nvPr/>
        </p:nvCxnSpPr>
        <p:spPr>
          <a:xfrm>
            <a:off x="7457515" y="5163296"/>
            <a:ext cx="406331" cy="1106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CF1B5E-6AF4-0885-C543-B32C774DD1E0}"/>
                  </a:ext>
                </a:extLst>
              </p:cNvPr>
              <p:cNvSpPr txBox="1"/>
              <p:nvPr/>
            </p:nvSpPr>
            <p:spPr>
              <a:xfrm>
                <a:off x="7397092" y="4637086"/>
                <a:ext cx="2002087" cy="3442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fr-CH" b="0" i="1" smtClean="0">
                              <a:latin typeface="Cambria Math" panose="02040503050406030204" pitchFamily="18" charset="0"/>
                            </a:rPr>
                            <m:t>𝑑</m:t>
                          </m:r>
                        </m:e>
                        <m:sub>
                          <m:r>
                            <a:rPr lang="fr-CH" b="0" i="1" smtClean="0">
                              <a:latin typeface="Cambria Math" panose="02040503050406030204" pitchFamily="18" charset="0"/>
                            </a:rPr>
                            <m:t>𝑖𝑗</m:t>
                          </m:r>
                        </m:sub>
                        <m:sup>
                          <m:r>
                            <a:rPr lang="fr-CH" b="0" i="1" smtClean="0">
                              <a:latin typeface="Cambria Math" panose="02040503050406030204" pitchFamily="18" charset="0"/>
                            </a:rPr>
                            <m:t>2</m:t>
                          </m:r>
                        </m:sup>
                      </m:sSubSup>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𝑗</m:t>
                              </m:r>
                            </m:sub>
                          </m:sSub>
                        </m:e>
                      </m:d>
                      <m:r>
                        <a:rPr lang="en-GB"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rPr>
                          </m:ctrlPr>
                        </m:sSubSupPr>
                        <m:e>
                          <m:r>
                            <a:rPr lang="fr-CH" i="1">
                              <a:latin typeface="Cambria Math" panose="02040503050406030204" pitchFamily="18" charset="0"/>
                            </a:rPr>
                            <m:t>𝑑</m:t>
                          </m:r>
                        </m:e>
                        <m:sub>
                          <m:r>
                            <a:rPr lang="fr-CH" i="1">
                              <a:latin typeface="Cambria Math" panose="02040503050406030204" pitchFamily="18" charset="0"/>
                            </a:rPr>
                            <m:t>𝑖𝑗</m:t>
                          </m:r>
                        </m:sub>
                        <m:sup>
                          <m:r>
                            <a:rPr lang="fr-CH" i="1">
                              <a:latin typeface="Cambria Math" panose="02040503050406030204" pitchFamily="18" charset="0"/>
                            </a:rPr>
                            <m:t>𝑝</m:t>
                          </m:r>
                        </m:sup>
                      </m:sSubSup>
                    </m:oMath>
                  </m:oMathPara>
                </a14:m>
                <a:endParaRPr lang="en-CH" dirty="0"/>
              </a:p>
            </p:txBody>
          </p:sp>
        </mc:Choice>
        <mc:Fallback xmlns="">
          <p:sp>
            <p:nvSpPr>
              <p:cNvPr id="53" name="TextBox 52">
                <a:extLst>
                  <a:ext uri="{FF2B5EF4-FFF2-40B4-BE49-F238E27FC236}">
                    <a16:creationId xmlns:a16="http://schemas.microsoft.com/office/drawing/2014/main" id="{05CF1B5E-6AF4-0885-C543-B32C774DD1E0}"/>
                  </a:ext>
                </a:extLst>
              </p:cNvPr>
              <p:cNvSpPr txBox="1">
                <a:spLocks noRot="1" noChangeAspect="1" noMove="1" noResize="1" noEditPoints="1" noAdjustHandles="1" noChangeArrowheads="1" noChangeShapeType="1" noTextEdit="1"/>
              </p:cNvSpPr>
              <p:nvPr/>
            </p:nvSpPr>
            <p:spPr>
              <a:xfrm>
                <a:off x="7397092" y="4637086"/>
                <a:ext cx="2002087" cy="344261"/>
              </a:xfrm>
              <a:prstGeom prst="rect">
                <a:avLst/>
              </a:prstGeom>
              <a:blipFill>
                <a:blip r:embed="rId5"/>
                <a:stretch>
                  <a:fillRect l="-2516" r="-1258" b="-21429"/>
                </a:stretch>
              </a:blipFill>
            </p:spPr>
            <p:txBody>
              <a:bodyPr/>
              <a:lstStyle/>
              <a:p>
                <a:r>
                  <a:rPr lang="en-CH">
                    <a:noFill/>
                  </a:rPr>
                  <a:t> </a:t>
                </a:r>
              </a:p>
            </p:txBody>
          </p:sp>
        </mc:Fallback>
      </mc:AlternateContent>
    </p:spTree>
    <p:extLst>
      <p:ext uri="{BB962C8B-B14F-4D97-AF65-F5344CB8AC3E}">
        <p14:creationId xmlns:p14="http://schemas.microsoft.com/office/powerpoint/2010/main" val="1793062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19" y="1305658"/>
            <a:ext cx="6292525" cy="5443034"/>
          </a:xfrm>
          <a:prstGeom prst="rect">
            <a:avLst/>
          </a:prstGeom>
        </p:spPr>
      </p:pic>
      <p:sp>
        <p:nvSpPr>
          <p:cNvPr id="4" name="Rectangle 3"/>
          <p:cNvSpPr/>
          <p:nvPr/>
        </p:nvSpPr>
        <p:spPr>
          <a:xfrm>
            <a:off x="7845643" y="5035056"/>
            <a:ext cx="3687420" cy="369332"/>
          </a:xfrm>
          <a:prstGeom prst="rect">
            <a:avLst/>
          </a:prstGeom>
        </p:spPr>
        <p:txBody>
          <a:bodyPr wrap="none">
            <a:spAutoFit/>
          </a:bodyPr>
          <a:lstStyle/>
          <a:p>
            <a:r>
              <a:rPr lang="fr-CH" dirty="0" err="1"/>
              <a:t>Taminau</a:t>
            </a:r>
            <a:r>
              <a:rPr lang="fr-CH" dirty="0"/>
              <a:t> et al. (2014) ISRN </a:t>
            </a:r>
            <a:r>
              <a:rPr lang="fr-CH" dirty="0" err="1"/>
              <a:t>Bioinform</a:t>
            </a:r>
            <a:r>
              <a:rPr lang="fr-CH" dirty="0"/>
              <a:t>.</a:t>
            </a:r>
          </a:p>
        </p:txBody>
      </p:sp>
    </p:spTree>
    <p:extLst>
      <p:ext uri="{BB962C8B-B14F-4D97-AF65-F5344CB8AC3E}">
        <p14:creationId xmlns:p14="http://schemas.microsoft.com/office/powerpoint/2010/main" val="383096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unsupervised, non-linear technique primarily used for data exploration and visualizing high-dimensional data</a:t>
            </a:r>
          </a:p>
          <a:p>
            <a:pPr algn="just"/>
            <a:r>
              <a:rPr lang="en-US" sz="2400" dirty="0">
                <a:latin typeface="Arial" panose="020B0604020202020204" pitchFamily="34" charset="0"/>
                <a:cs typeface="Arial" panose="020B0604020202020204" pitchFamily="34" charset="0"/>
              </a:rPr>
              <a:t>In concept similar to MDS, but with improved distance metrics</a:t>
            </a:r>
          </a:p>
          <a:p>
            <a:pPr algn="just"/>
            <a:r>
              <a:rPr lang="en-US" sz="2400" dirty="0">
                <a:latin typeface="Arial" panose="020B0604020202020204" pitchFamily="34" charset="0"/>
                <a:cs typeface="Arial" panose="020B0604020202020204" pitchFamily="34" charset="0"/>
              </a:rPr>
              <a:t>t-SNE differs from PCA by preserving only small pairwise distances or local similarities whereas PCA is concerned with preserving large pairwise distances to maximize variance</a:t>
            </a:r>
          </a:p>
          <a:p>
            <a:pPr algn="just"/>
            <a:r>
              <a:rPr lang="en-US" sz="2400" dirty="0">
                <a:latin typeface="Arial"/>
                <a:cs typeface="Arial"/>
              </a:rPr>
              <a:t>maps a set of high-dimensional points to two dimensions, such that close </a:t>
            </a:r>
            <a:r>
              <a:rPr lang="en-US" sz="2400" dirty="0" err="1">
                <a:latin typeface="Arial"/>
                <a:cs typeface="Arial"/>
              </a:rPr>
              <a:t>neighbours</a:t>
            </a:r>
            <a:r>
              <a:rPr lang="en-US" sz="2400" dirty="0">
                <a:latin typeface="Arial"/>
                <a:cs typeface="Arial"/>
              </a:rPr>
              <a:t> remain close and distant points remain distant</a:t>
            </a:r>
          </a:p>
        </p:txBody>
      </p:sp>
    </p:spTree>
    <p:extLst>
      <p:ext uri="{BB962C8B-B14F-4D97-AF65-F5344CB8AC3E}">
        <p14:creationId xmlns:p14="http://schemas.microsoft.com/office/powerpoint/2010/main" val="3659661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Informally, the algorithm places all points on the 2D plane, initially at random positions, and lets them interact as if they were physical particles.</a:t>
            </a:r>
          </a:p>
          <a:p>
            <a:pPr algn="just"/>
            <a:r>
              <a:rPr lang="en-US" sz="2400" dirty="0">
                <a:latin typeface="Arial" panose="020B0604020202020204" pitchFamily="34" charset="0"/>
                <a:cs typeface="Arial" panose="020B0604020202020204" pitchFamily="34" charset="0"/>
              </a:rPr>
              <a:t>The interaction is governed by two laws: first, all points are repelled from each other; second, each point is attracted to its nearest </a:t>
            </a:r>
            <a:r>
              <a:rPr lang="en-US" sz="2400" dirty="0" err="1">
                <a:latin typeface="Arial" panose="020B0604020202020204" pitchFamily="34" charset="0"/>
                <a:cs typeface="Arial" panose="020B0604020202020204" pitchFamily="34" charset="0"/>
              </a:rPr>
              <a:t>neighbours</a:t>
            </a:r>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The most important parameter of t-SNE, called perplexity, determines how many of its nearest </a:t>
            </a:r>
            <a:r>
              <a:rPr lang="en-US" sz="2400" dirty="0" err="1">
                <a:latin typeface="Arial" panose="020B0604020202020204" pitchFamily="34" charset="0"/>
                <a:cs typeface="Arial" panose="020B0604020202020204" pitchFamily="34" charset="0"/>
              </a:rPr>
              <a:t>neighbours</a:t>
            </a:r>
            <a:r>
              <a:rPr lang="en-US" sz="2400" dirty="0">
                <a:latin typeface="Arial" panose="020B0604020202020204" pitchFamily="34" charset="0"/>
                <a:cs typeface="Arial" panose="020B0604020202020204" pitchFamily="34" charset="0"/>
              </a:rPr>
              <a:t> each point is attracted to.</a:t>
            </a:r>
          </a:p>
        </p:txBody>
      </p:sp>
    </p:spTree>
    <p:extLst>
      <p:ext uri="{BB962C8B-B14F-4D97-AF65-F5344CB8AC3E}">
        <p14:creationId xmlns:p14="http://schemas.microsoft.com/office/powerpoint/2010/main" val="3252215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200" y="155060"/>
            <a:ext cx="10515600" cy="1325563"/>
          </a:xfrm>
        </p:spPr>
        <p:txBody>
          <a:bodyPr/>
          <a:lstStyle/>
          <a:p>
            <a:r>
              <a:rPr lang="en-GB" dirty="0"/>
              <a:t>t-distributed Stochastic </a:t>
            </a:r>
            <a:r>
              <a:rPr lang="en-GB" dirty="0" err="1"/>
              <a:t>Neighborhood</a:t>
            </a:r>
            <a:r>
              <a:rPr lang="en-GB" dirty="0"/>
              <a:t> Embedding (t-SNE)</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692113" cy="369332"/>
            </a:xfrm>
            <a:prstGeom prst="rect">
              <a:avLst/>
            </a:prstGeom>
            <a:noFill/>
          </p:spPr>
          <p:txBody>
            <a:bodyPr wrap="none" rtlCol="0">
              <a:spAutoFit/>
            </a:bodyPr>
            <a:lstStyle/>
            <a:p>
              <a:r>
                <a:rPr lang="en-GB" dirty="0"/>
                <a:t>t</a:t>
              </a:r>
              <a:r>
                <a:rPr lang="en-CH" dirty="0"/>
                <a:t>-SNE</a:t>
              </a:r>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767910" y="1783023"/>
                <a:ext cx="2660817" cy="7366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𝑝</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f>
                                <m:fPr>
                                  <m:type m:val="lin"/>
                                  <m:ctrlPr>
                                    <a:rPr lang="fr-CH" b="0" i="1" smtClean="0">
                                      <a:latin typeface="Cambria Math" panose="02040503050406030204" pitchFamily="18" charset="0"/>
                                    </a:rPr>
                                  </m:ctrlPr>
                                </m:fPr>
                                <m:num>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e>
                                    <m:sup>
                                      <m:r>
                                        <a:rPr lang="fr-CH" b="0" i="1" smtClean="0">
                                          <a:latin typeface="Cambria Math" panose="02040503050406030204" pitchFamily="18" charset="0"/>
                                        </a:rPr>
                                        <m:t>2</m:t>
                                      </m:r>
                                    </m:sup>
                                  </m:sSup>
                                </m:num>
                                <m:den>
                                  <m:r>
                                    <a:rPr lang="fr-CH" b="0" i="1" smtClean="0">
                                      <a:latin typeface="Cambria Math" panose="02040503050406030204" pitchFamily="18" charset="0"/>
                                    </a:rPr>
                                    <m:t>2</m:t>
                                  </m:r>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rPr>
                                        <m:t>𝑖</m:t>
                                      </m:r>
                                    </m:sub>
                                  </m:sSub>
                                </m:den>
                              </m:f>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f>
                                    <m:fPr>
                                      <m:type m:val="lin"/>
                                      <m:ctrlPr>
                                        <a:rPr lang="fr-CH" i="1">
                                          <a:latin typeface="Cambria Math" panose="02040503050406030204" pitchFamily="18" charset="0"/>
                                        </a:rPr>
                                      </m:ctrlPr>
                                    </m:fPr>
                                    <m:num>
                                      <m:r>
                                        <a:rPr lang="fr-CH" i="1">
                                          <a:latin typeface="Cambria Math" panose="02040503050406030204" pitchFamily="18" charset="0"/>
                                        </a:rPr>
                                        <m:t>−</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num>
                                    <m:den>
                                      <m:r>
                                        <a:rPr lang="fr-CH" i="1">
                                          <a:latin typeface="Cambria Math" panose="02040503050406030204" pitchFamily="18" charset="0"/>
                                        </a:rPr>
                                        <m:t>2</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e>
                          </m:nary>
                        </m:den>
                      </m:f>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767910" y="1783023"/>
                <a:ext cx="2660817" cy="736677"/>
              </a:xfrm>
              <a:prstGeom prst="rect">
                <a:avLst/>
              </a:prstGeom>
              <a:blipFill>
                <a:blip r:embed="rId2"/>
                <a:stretch>
                  <a:fillRect t="-50847" b="-8983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3112006" cy="79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𝑞</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r>
                                    <a:rPr lang="fr-CH" b="0" i="1" smtClean="0">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sup>
                                  </m:sSup>
                                </m:e>
                              </m:d>
                            </m:e>
                            <m:sup>
                              <m:r>
                                <a:rPr lang="fr-CH" b="0" i="1" smtClean="0">
                                  <a:latin typeface="Cambria Math" panose="02040503050406030204" pitchFamily="18" charset="0"/>
                                </a:rPr>
                                <m:t>−1</m:t>
                              </m:r>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e>
                                  </m:d>
                                </m:e>
                                <m:sup>
                                  <m:r>
                                    <a:rPr lang="fr-CH" i="1">
                                      <a:latin typeface="Cambria Math" panose="02040503050406030204" pitchFamily="18" charset="0"/>
                                    </a:rPr>
                                    <m:t>−1</m:t>
                                  </m:r>
                                </m:sup>
                              </m:sSup>
                            </m:e>
                          </m:nary>
                        </m:den>
                      </m:f>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3112006" cy="795026"/>
              </a:xfrm>
              <a:prstGeom prst="rect">
                <a:avLst/>
              </a:prstGeom>
              <a:blipFill>
                <a:blip r:embed="rId3"/>
                <a:stretch>
                  <a:fillRect l="-813" b="-84127"/>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4"/>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921338" y="4147655"/>
            <a:ext cx="995978" cy="369332"/>
          </a:xfrm>
          <a:prstGeom prst="rect">
            <a:avLst/>
          </a:prstGeom>
          <a:noFill/>
        </p:spPr>
        <p:txBody>
          <a:bodyPr wrap="none" rtlCol="0">
            <a:spAutoFit/>
          </a:bodyPr>
          <a:lstStyle/>
          <a:p>
            <a:r>
              <a:rPr lang="en-GB" dirty="0"/>
              <a:t>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4189871" y="4759636"/>
                <a:ext cx="2231829"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num>
                                <m:den>
                                  <m:sSub>
                                    <m:sSubPr>
                                      <m:ctrlPr>
                                        <a:rPr lang="fr-CH" i="1">
                                          <a:latin typeface="Cambria Math" panose="02040503050406030204" pitchFamily="18" charset="0"/>
                                        </a:rPr>
                                      </m:ctrlPr>
                                    </m:sSubPr>
                                    <m:e>
                                      <m:r>
                                        <a:rPr lang="fr-CH" b="0" i="1" smtClean="0">
                                          <a:latin typeface="Cambria Math" panose="02040503050406030204" pitchFamily="18" charset="0"/>
                                        </a:rPr>
                                        <m:t>𝑞</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den>
                              </m:f>
                            </m:e>
                          </m:func>
                        </m:e>
                      </m:nary>
                    </m:oMath>
                  </m:oMathPara>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4189871" y="4759636"/>
                <a:ext cx="2231829" cy="703526"/>
              </a:xfrm>
              <a:prstGeom prst="rect">
                <a:avLst/>
              </a:prstGeom>
              <a:blipFill>
                <a:blip r:embed="rId5"/>
                <a:stretch>
                  <a:fillRect l="-16949" t="-136842" r="-1130" b="-184211"/>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p:nvPr/>
        </p:nvCxnSpPr>
        <p:spPr>
          <a:xfrm flipH="1">
            <a:off x="5115697" y="1655805"/>
            <a:ext cx="980303" cy="27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77156" y="1254714"/>
                <a:ext cx="2587888" cy="572273"/>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to have user defined </a:t>
                </a:r>
              </a:p>
              <a:p>
                <a:r>
                  <a:rPr lang="en-CH" sz="1400" dirty="0"/>
                  <a:t>perplexity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𝑃</m:t>
                        </m:r>
                      </m:e>
                      <m:sub>
                        <m:r>
                          <a:rPr lang="fr-CH" sz="1400" b="0" i="1" smtClean="0">
                            <a:latin typeface="Cambria Math" panose="02040503050406030204" pitchFamily="18" charset="0"/>
                          </a:rPr>
                          <m:t>𝑖</m:t>
                        </m:r>
                      </m:sub>
                    </m:sSub>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2</m:t>
                        </m:r>
                      </m:e>
                      <m:sup>
                        <m:r>
                          <a:rPr lang="fr-CH" sz="1400" b="0" i="1" smtClean="0">
                            <a:latin typeface="Cambria Math" panose="02040503050406030204" pitchFamily="18" charset="0"/>
                          </a:rPr>
                          <m:t>−</m:t>
                        </m:r>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sub>
                          <m:sup/>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b="0" i="1" smtClean="0">
                                    <a:latin typeface="Cambria Math" panose="02040503050406030204" pitchFamily="18" charset="0"/>
                                  </a:rPr>
                                  <m:t>𝑗</m:t>
                                </m:r>
                                <m:r>
                                  <a:rPr lang="fr-CH" sz="1400" i="1">
                                    <a:latin typeface="Cambria Math" panose="02040503050406030204" pitchFamily="18" charset="0"/>
                                  </a:rPr>
                                  <m:t>|</m:t>
                                </m:r>
                                <m:r>
                                  <a:rPr lang="fr-CH" sz="1400" b="0" i="1" smtClean="0">
                                    <a:latin typeface="Cambria Math" panose="02040503050406030204" pitchFamily="18" charset="0"/>
                                  </a:rPr>
                                  <m:t>𝑖</m:t>
                                </m:r>
                              </m:sub>
                            </m:sSub>
                          </m:e>
                        </m:nary>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d>
                              <m:dPr>
                                <m:ctrlPr>
                                  <a:rPr lang="fr-CH" sz="1400" i="1">
                                    <a:latin typeface="Cambria Math" panose="02040503050406030204" pitchFamily="18" charset="0"/>
                                  </a:rPr>
                                </m:ctrlPr>
                              </m:dPr>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i="1">
                                        <a:latin typeface="Cambria Math" panose="02040503050406030204" pitchFamily="18" charset="0"/>
                                      </a:rPr>
                                      <m:t>𝑗</m:t>
                                    </m:r>
                                    <m:r>
                                      <a:rPr lang="fr-CH" sz="1400" i="1">
                                        <a:latin typeface="Cambria Math" panose="02040503050406030204" pitchFamily="18" charset="0"/>
                                      </a:rPr>
                                      <m:t>|</m:t>
                                    </m:r>
                                    <m:r>
                                      <a:rPr lang="fr-CH" sz="1400" i="1">
                                        <a:latin typeface="Cambria Math" panose="02040503050406030204" pitchFamily="18" charset="0"/>
                                      </a:rPr>
                                      <m:t>𝑖</m:t>
                                    </m:r>
                                  </m:sub>
                                </m:sSub>
                              </m:e>
                            </m:d>
                          </m:e>
                        </m:func>
                      </m:sup>
                    </m:sSup>
                  </m:oMath>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77156" y="1254714"/>
                <a:ext cx="2587888" cy="572273"/>
              </a:xfrm>
              <a:prstGeom prst="rect">
                <a:avLst/>
              </a:prstGeom>
              <a:blipFill>
                <a:blip r:embed="rId6"/>
                <a:stretch>
                  <a:fillRect l="-488" t="-2174" b="-43478"/>
                </a:stretch>
              </a:blipFill>
            </p:spPr>
            <p:txBody>
              <a:bodyPr/>
              <a:lstStyle/>
              <a:p>
                <a:r>
                  <a:rPr lang="en-CH">
                    <a:noFill/>
                  </a:rPr>
                  <a:t> </a:t>
                </a:r>
              </a:p>
            </p:txBody>
          </p:sp>
        </mc:Fallback>
      </mc:AlternateContent>
      <p:sp>
        <p:nvSpPr>
          <p:cNvPr id="75" name="TextBox 74">
            <a:extLst>
              <a:ext uri="{FF2B5EF4-FFF2-40B4-BE49-F238E27FC236}">
                <a16:creationId xmlns:a16="http://schemas.microsoft.com/office/drawing/2014/main" id="{61D9D03C-7A48-6B46-8190-17BABD546EAA}"/>
              </a:ext>
            </a:extLst>
          </p:cNvPr>
          <p:cNvSpPr txBox="1"/>
          <p:nvPr/>
        </p:nvSpPr>
        <p:spPr>
          <a:xfrm>
            <a:off x="3126259" y="6128951"/>
            <a:ext cx="2993768" cy="369332"/>
          </a:xfrm>
          <a:prstGeom prst="rect">
            <a:avLst/>
          </a:prstGeom>
          <a:noFill/>
        </p:spPr>
        <p:txBody>
          <a:bodyPr wrap="none" rtlCol="0">
            <a:spAutoFit/>
          </a:bodyPr>
          <a:lstStyle/>
          <a:p>
            <a:r>
              <a:rPr lang="en-CH" dirty="0">
                <a:hlinkClick r:id="rId7"/>
              </a:rPr>
              <a:t>Maaten &amp; Hinton, JMLR, 2008</a:t>
            </a:r>
            <a:endParaRPr lang="en-CH" dirty="0"/>
          </a:p>
        </p:txBody>
      </p:sp>
      <p:sp>
        <p:nvSpPr>
          <p:cNvPr id="3" name="Footer Placeholder 2">
            <a:extLst>
              <a:ext uri="{FF2B5EF4-FFF2-40B4-BE49-F238E27FC236}">
                <a16:creationId xmlns:a16="http://schemas.microsoft.com/office/drawing/2014/main" id="{572E9640-B036-B046-84DB-59D700950C71}"/>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F3D85A27-9A87-1843-B292-44179DED818C}"/>
              </a:ext>
            </a:extLst>
          </p:cNvPr>
          <p:cNvPicPr>
            <a:picLocks noChangeAspect="1"/>
          </p:cNvPicPr>
          <p:nvPr/>
        </p:nvPicPr>
        <p:blipFill>
          <a:blip r:embed="rId8"/>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614170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Markus Müller, SIB</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err="1"/>
              <a:t>t</a:t>
            </a:r>
            <a:r>
              <a:rPr lang="fr-CH" sz="3200" dirty="0"/>
              <a:t>-SNE </a:t>
            </a:r>
            <a:r>
              <a:rPr lang="fr-CH" sz="3200" dirty="0" err="1"/>
              <a:t>Perplexity</a:t>
            </a:r>
            <a:endParaRPr lang="fr-CH" sz="3200" dirty="0"/>
          </a:p>
        </p:txBody>
      </p:sp>
      <p:pic>
        <p:nvPicPr>
          <p:cNvPr id="3" name="Picture 2">
            <a:extLst>
              <a:ext uri="{FF2B5EF4-FFF2-40B4-BE49-F238E27FC236}">
                <a16:creationId xmlns:a16="http://schemas.microsoft.com/office/drawing/2014/main" id="{0CAD7FA0-78C1-0191-6785-971BCBDDFAB8}"/>
              </a:ext>
            </a:extLst>
          </p:cNvPr>
          <p:cNvPicPr>
            <a:picLocks noChangeAspect="1"/>
          </p:cNvPicPr>
          <p:nvPr/>
        </p:nvPicPr>
        <p:blipFill>
          <a:blip r:embed="rId4"/>
          <a:stretch>
            <a:fillRect/>
          </a:stretch>
        </p:blipFill>
        <p:spPr>
          <a:xfrm>
            <a:off x="2325843" y="1749849"/>
            <a:ext cx="7540313" cy="4142400"/>
          </a:xfrm>
          <a:prstGeom prst="rect">
            <a:avLst/>
          </a:prstGeom>
        </p:spPr>
      </p:pic>
      <p:sp>
        <p:nvSpPr>
          <p:cNvPr id="4" name="TextBox 3">
            <a:extLst>
              <a:ext uri="{FF2B5EF4-FFF2-40B4-BE49-F238E27FC236}">
                <a16:creationId xmlns:a16="http://schemas.microsoft.com/office/drawing/2014/main" id="{916AE068-2A44-0618-6EAD-1A219869A6F3}"/>
              </a:ext>
            </a:extLst>
          </p:cNvPr>
          <p:cNvSpPr txBox="1"/>
          <p:nvPr/>
        </p:nvSpPr>
        <p:spPr>
          <a:xfrm>
            <a:off x="2325843" y="1392042"/>
            <a:ext cx="8004114" cy="369332"/>
          </a:xfrm>
          <a:prstGeom prst="rect">
            <a:avLst/>
          </a:prstGeom>
          <a:noFill/>
        </p:spPr>
        <p:txBody>
          <a:bodyPr wrap="none" rtlCol="0">
            <a:spAutoFit/>
          </a:bodyPr>
          <a:lstStyle/>
          <a:p>
            <a:r>
              <a:rPr lang="en-GB" dirty="0">
                <a:hlinkClick r:id="rId5"/>
              </a:rPr>
              <a:t>https://scikit-</a:t>
            </a:r>
            <a:r>
              <a:rPr lang="en-GB" dirty="0" err="1">
                <a:hlinkClick r:id="rId5"/>
              </a:rPr>
              <a:t>learn.org</a:t>
            </a:r>
            <a:r>
              <a:rPr lang="en-GB" dirty="0">
                <a:hlinkClick r:id="rId5"/>
              </a:rPr>
              <a:t>/stable/</a:t>
            </a:r>
            <a:r>
              <a:rPr lang="en-GB" dirty="0" err="1">
                <a:hlinkClick r:id="rId5"/>
              </a:rPr>
              <a:t>auto_examples</a:t>
            </a:r>
            <a:r>
              <a:rPr lang="en-GB" dirty="0">
                <a:hlinkClick r:id="rId5"/>
              </a:rPr>
              <a:t>/manifold/</a:t>
            </a:r>
            <a:r>
              <a:rPr lang="en-GB" dirty="0" err="1">
                <a:hlinkClick r:id="rId5"/>
              </a:rPr>
              <a:t>plot_t_sne_perplexity.html</a:t>
            </a:r>
            <a:endParaRPr lang="en-CH" dirty="0"/>
          </a:p>
        </p:txBody>
      </p:sp>
      <p:sp>
        <p:nvSpPr>
          <p:cNvPr id="5" name="TextBox 4">
            <a:extLst>
              <a:ext uri="{FF2B5EF4-FFF2-40B4-BE49-F238E27FC236}">
                <a16:creationId xmlns:a16="http://schemas.microsoft.com/office/drawing/2014/main" id="{8C6F2868-6BD2-121F-F17D-5D12D4658EE5}"/>
              </a:ext>
            </a:extLst>
          </p:cNvPr>
          <p:cNvSpPr txBox="1"/>
          <p:nvPr/>
        </p:nvSpPr>
        <p:spPr>
          <a:xfrm>
            <a:off x="838200" y="5951138"/>
            <a:ext cx="10408234" cy="369332"/>
          </a:xfrm>
          <a:prstGeom prst="rect">
            <a:avLst/>
          </a:prstGeom>
          <a:noFill/>
        </p:spPr>
        <p:txBody>
          <a:bodyPr wrap="none" rtlCol="0">
            <a:spAutoFit/>
          </a:bodyPr>
          <a:lstStyle/>
          <a:p>
            <a:r>
              <a:rPr lang="en-CH" dirty="0"/>
              <a:t>The larger the perplexity, the more neighbours are considered and the more the global structure is preserved</a:t>
            </a:r>
          </a:p>
        </p:txBody>
      </p:sp>
    </p:spTree>
    <p:extLst>
      <p:ext uri="{BB962C8B-B14F-4D97-AF65-F5344CB8AC3E}">
        <p14:creationId xmlns:p14="http://schemas.microsoft.com/office/powerpoint/2010/main" val="7188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7" y="1365007"/>
            <a:ext cx="8140065" cy="4820472"/>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Rectangle 8"/>
          <p:cNvSpPr/>
          <p:nvPr/>
        </p:nvSpPr>
        <p:spPr>
          <a:xfrm>
            <a:off x="2666522" y="6183518"/>
            <a:ext cx="6858953" cy="307777"/>
          </a:xfrm>
          <a:prstGeom prst="rect">
            <a:avLst/>
          </a:prstGeom>
        </p:spPr>
        <p:txBody>
          <a:bodyPr wrap="square">
            <a:spAutoFit/>
          </a:bodyPr>
          <a:lstStyle/>
          <a:p>
            <a:pPr algn="ctr"/>
            <a:r>
              <a:rPr lang="fr-CH" sz="1400" dirty="0"/>
              <a:t>https://towardsdatascience.com/how-to-tune-hyperparameters-of-tsne-7c0596a18868</a:t>
            </a:r>
          </a:p>
        </p:txBody>
      </p:sp>
    </p:spTree>
    <p:extLst>
      <p:ext uri="{BB962C8B-B14F-4D97-AF65-F5344CB8AC3E}">
        <p14:creationId xmlns:p14="http://schemas.microsoft.com/office/powerpoint/2010/main" val="2907236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31B1-7C10-054B-9A4F-684F04FA43DD}"/>
              </a:ext>
            </a:extLst>
          </p:cNvPr>
          <p:cNvSpPr>
            <a:spLocks noGrp="1"/>
          </p:cNvSpPr>
          <p:nvPr>
            <p:ph type="title"/>
          </p:nvPr>
        </p:nvSpPr>
        <p:spPr/>
        <p:txBody>
          <a:bodyPr/>
          <a:lstStyle/>
          <a:p>
            <a:r>
              <a:rPr lang="en-GB" dirty="0"/>
              <a:t>t-distributed Stochastic </a:t>
            </a:r>
            <a:r>
              <a:rPr lang="en-GB" dirty="0" err="1"/>
              <a:t>Neighborhood</a:t>
            </a:r>
            <a:r>
              <a:rPr lang="en-GB" dirty="0"/>
              <a:t> Embedding (t-SNE)</a:t>
            </a:r>
            <a:endParaRPr lang="en-CH" dirty="0"/>
          </a:p>
        </p:txBody>
      </p:sp>
      <p:sp>
        <p:nvSpPr>
          <p:cNvPr id="3" name="TextBox 2">
            <a:extLst>
              <a:ext uri="{FF2B5EF4-FFF2-40B4-BE49-F238E27FC236}">
                <a16:creationId xmlns:a16="http://schemas.microsoft.com/office/drawing/2014/main" id="{EBEF3DD3-9E72-8945-9416-DF34F1BE31F1}"/>
              </a:ext>
            </a:extLst>
          </p:cNvPr>
          <p:cNvSpPr txBox="1"/>
          <p:nvPr/>
        </p:nvSpPr>
        <p:spPr>
          <a:xfrm>
            <a:off x="383060" y="5368373"/>
            <a:ext cx="3747051" cy="923330"/>
          </a:xfrm>
          <a:prstGeom prst="rect">
            <a:avLst/>
          </a:prstGeom>
          <a:noFill/>
        </p:spPr>
        <p:txBody>
          <a:bodyPr wrap="none" rtlCol="0">
            <a:spAutoFit/>
          </a:bodyPr>
          <a:lstStyle/>
          <a:p>
            <a:r>
              <a:rPr lang="en-CH" dirty="0"/>
              <a:t>Single cell analysis</a:t>
            </a:r>
          </a:p>
          <a:p>
            <a:r>
              <a:rPr lang="en-CH" dirty="0">
                <a:hlinkClick r:id="rId2"/>
              </a:rPr>
              <a:t>Kobab &amp; Berens, Nature Comm., 2019</a:t>
            </a:r>
            <a:endParaRPr lang="en-CH" dirty="0"/>
          </a:p>
          <a:p>
            <a:endParaRPr lang="en-CH" dirty="0"/>
          </a:p>
        </p:txBody>
      </p:sp>
      <p:pic>
        <p:nvPicPr>
          <p:cNvPr id="7172" name="Picture 4" descr="Fig. 2">
            <a:extLst>
              <a:ext uri="{FF2B5EF4-FFF2-40B4-BE49-F238E27FC236}">
                <a16:creationId xmlns:a16="http://schemas.microsoft.com/office/drawing/2014/main" id="{B6FA2BD5-94A9-CA48-B7B1-07F06ABAB9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8671" y="1346890"/>
            <a:ext cx="6422250" cy="493492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6099CE2-DE42-4C46-87E0-773C28CE6E53}"/>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7739CE6-D729-2D46-97B3-CE6ECFA88C19}"/>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694593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199" y="155060"/>
            <a:ext cx="10987215" cy="1325563"/>
          </a:xfrm>
        </p:spPr>
        <p:txBody>
          <a:bodyPr/>
          <a:lstStyle/>
          <a:p>
            <a:r>
              <a:rPr lang="en-GB" b="1" dirty="0"/>
              <a:t>Uniform manifold approximation and projection</a:t>
            </a:r>
            <a:br>
              <a:rPr lang="en-GB" b="1" dirty="0"/>
            </a:br>
            <a:r>
              <a:rPr lang="en-GB" dirty="0"/>
              <a:t> (UMAP)</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780983" cy="369332"/>
            </a:xfrm>
            <a:prstGeom prst="rect">
              <a:avLst/>
            </a:prstGeom>
            <a:noFill/>
          </p:spPr>
          <p:txBody>
            <a:bodyPr wrap="none" rtlCol="0">
              <a:spAutoFit/>
            </a:bodyPr>
            <a:lstStyle/>
            <a:p>
              <a:r>
                <a:rPr lang="fr-CH" dirty="0"/>
                <a:t>UMAP</a:t>
              </a:r>
              <a:endParaRPr lang="en-CH" dirty="0"/>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615510" y="1856186"/>
                <a:ext cx="2660817" cy="5424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r>
                            <a:rPr lang="fr-CH" i="1">
                              <a:latin typeface="Cambria Math" panose="02040503050406030204" pitchFamily="18" charset="0"/>
                            </a:rPr>
                            <m:t>−</m:t>
                          </m:r>
                          <m:f>
                            <m:fPr>
                              <m:ctrlPr>
                                <a:rPr lang="fr-CH" i="1">
                                  <a:latin typeface="Cambria Math" panose="02040503050406030204" pitchFamily="18" charset="0"/>
                                </a:rPr>
                              </m:ctrlPr>
                            </m:fPr>
                            <m:num>
                              <m:r>
                                <a:rPr lang="fr-CH" i="1">
                                  <a:latin typeface="Cambria Math" panose="02040503050406030204" pitchFamily="18" charset="0"/>
                                </a:rPr>
                                <m:t>𝑑</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𝜌</m:t>
                                  </m:r>
                                </m:e>
                                <m:sub>
                                  <m:r>
                                    <a:rPr lang="fr-CH" i="1">
                                      <a:latin typeface="Cambria Math" panose="02040503050406030204" pitchFamily="18" charset="0"/>
                                    </a:rPr>
                                    <m:t>𝑖</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615510" y="1856186"/>
                <a:ext cx="2660817" cy="542456"/>
              </a:xfrm>
              <a:prstGeom prst="rect">
                <a:avLst/>
              </a:prstGeom>
              <a:blipFill>
                <a:blip r:embed="rId2"/>
                <a:stretch>
                  <a:fillRect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2790251" cy="478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𝜈</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𝑎</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r>
                                    <a:rPr lang="fr-CH" b="0" i="1" smtClean="0">
                                      <a:latin typeface="Cambria Math" panose="02040503050406030204" pitchFamily="18" charset="0"/>
                                    </a:rPr>
                                    <m:t>𝑏</m:t>
                                  </m:r>
                                </m:sup>
                              </m:sSup>
                            </m:e>
                          </m:d>
                        </m:e>
                        <m:sup>
                          <m:r>
                            <a:rPr lang="fr-CH" i="1">
                              <a:latin typeface="Cambria Math" panose="02040503050406030204" pitchFamily="18" charset="0"/>
                            </a:rPr>
                            <m:t>−1</m:t>
                          </m:r>
                        </m:sup>
                      </m:sSup>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2790251" cy="478144"/>
              </a:xfrm>
              <a:prstGeom prst="rect">
                <a:avLst/>
              </a:prstGeom>
              <a:blipFill>
                <a:blip r:embed="rId3"/>
                <a:stretch>
                  <a:fillRect l="-905" r="-452" b="-10526"/>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4"/>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225364" y="4166013"/>
            <a:ext cx="2443554" cy="646331"/>
          </a:xfrm>
          <a:prstGeom prst="rect">
            <a:avLst/>
          </a:prstGeom>
          <a:noFill/>
        </p:spPr>
        <p:txBody>
          <a:bodyPr wrap="none" rtlCol="0">
            <a:spAutoFit/>
          </a:bodyPr>
          <a:lstStyle/>
          <a:p>
            <a:r>
              <a:rPr lang="en-GB" dirty="0"/>
              <a:t>Initialize with </a:t>
            </a:r>
            <a:r>
              <a:rPr lang="en-GB" dirty="0" err="1"/>
              <a:t>SpecClust</a:t>
            </a:r>
            <a:r>
              <a:rPr lang="en-GB" dirty="0"/>
              <a:t> </a:t>
            </a:r>
          </a:p>
          <a:p>
            <a:pPr algn="ctr"/>
            <a:r>
              <a:rPr lang="en-GB" dirty="0"/>
              <a:t>&amp; 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3407285" y="5094959"/>
                <a:ext cx="3902992" cy="475387"/>
              </a:xfrm>
              <a:prstGeom prst="rect">
                <a:avLst/>
              </a:prstGeom>
              <a:noFill/>
            </p:spPr>
            <p:txBody>
              <a:bodyPr wrap="none" lIns="0" tIns="0" rIns="0" bIns="0" rtlCol="0">
                <a:spAutoFit/>
              </a:bodyPr>
              <a:lstStyle/>
              <a:p>
                <a14:m>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e>
                    </m:nary>
                    <m:r>
                      <a:rPr lang="fr-CH" b="0" i="1" smtClean="0">
                        <a:latin typeface="Cambria Math" panose="02040503050406030204" pitchFamily="18" charset="0"/>
                      </a:rPr>
                      <m:t>+</m:t>
                    </m:r>
                    <m:d>
                      <m:dPr>
                        <m:ctrlPr>
                          <a:rPr lang="fr-CH" b="0" i="1" smtClean="0">
                            <a:latin typeface="Cambria Math" panose="02040503050406030204" pitchFamily="18" charset="0"/>
                          </a:rPr>
                        </m:ctrlPr>
                      </m:dPr>
                      <m:e>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e>
                    </m:d>
                  </m:oMath>
                </a14:m>
                <a:r>
                  <a:rPr lang="fr-CH" dirty="0"/>
                  <a:t> </a:t>
                </a:r>
                <a14:m>
                  <m:oMath xmlns:m="http://schemas.openxmlformats.org/officeDocument/2006/math">
                    <m:func>
                      <m:funcPr>
                        <m:ctrlPr>
                          <a:rPr lang="fr-CH" i="1">
                            <a:latin typeface="Cambria Math" panose="02040503050406030204" pitchFamily="18" charset="0"/>
                          </a:rPr>
                        </m:ctrlPr>
                      </m:funcPr>
                      <m:fName>
                        <m:r>
                          <m:rPr>
                            <m:sty m:val="p"/>
                          </m:rPr>
                          <a:rPr lang="fr-CH">
                            <a:latin typeface="Cambria Math" panose="02040503050406030204" pitchFamily="18" charset="0"/>
                          </a:rPr>
                          <m:t>log</m:t>
                        </m:r>
                      </m:fName>
                      <m:e>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b="0" i="1" smtClean="0">
                                    <a:latin typeface="Cambria Math" panose="02040503050406030204" pitchFamily="18" charset="0"/>
                                  </a:rPr>
                                  <m:t>1−</m:t>
                                </m:r>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oMath>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3407285" y="5094959"/>
                <a:ext cx="3902992" cy="475387"/>
              </a:xfrm>
              <a:prstGeom prst="rect">
                <a:avLst/>
              </a:prstGeom>
              <a:blipFill>
                <a:blip r:embed="rId5"/>
                <a:stretch>
                  <a:fillRect l="-1948" t="-81579" r="-649" b="-115789"/>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a:cxnSpLocks/>
          </p:cNvCxnSpPr>
          <p:nvPr/>
        </p:nvCxnSpPr>
        <p:spPr>
          <a:xfrm flipH="1">
            <a:off x="4491303" y="1843673"/>
            <a:ext cx="1725647" cy="373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89513" y="1254714"/>
                <a:ext cx="1857624" cy="856004"/>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a:t>
                </a:r>
              </a:p>
              <a:p>
                <a:pPr/>
                <a14:m>
                  <m:oMathPara xmlns:m="http://schemas.openxmlformats.org/officeDocument/2006/math">
                    <m:oMathParaPr>
                      <m:jc m:val="centerGroup"/>
                    </m:oMathParaPr>
                    <m:oMath xmlns:m="http://schemas.openxmlformats.org/officeDocument/2006/math">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𝑁𝑁</m:t>
                          </m:r>
                          <m:d>
                            <m:dPr>
                              <m:ctrlPr>
                                <a:rPr lang="fr-CH" sz="1400" b="0" i="1" smtClean="0">
                                  <a:latin typeface="Cambria Math" panose="02040503050406030204" pitchFamily="18" charset="0"/>
                                  <a:ea typeface="Cambria Math" panose="02040503050406030204" pitchFamily="18" charset="0"/>
                                </a:rPr>
                              </m:ctrlPr>
                            </m:dPr>
                            <m:e>
                              <m:r>
                                <a:rPr lang="fr-CH" sz="1400" b="0" i="1" smtClean="0">
                                  <a:latin typeface="Cambria Math" panose="02040503050406030204" pitchFamily="18" charset="0"/>
                                  <a:ea typeface="Cambria Math" panose="02040503050406030204" pitchFamily="18" charset="0"/>
                                </a:rPr>
                                <m:t>𝑖</m:t>
                              </m:r>
                            </m:e>
                          </m:d>
                        </m:sub>
                        <m:sup/>
                        <m:e>
                          <m:sSub>
                            <m:sSubPr>
                              <m:ctrlPr>
                                <a:rPr lang="fr-CH" sz="1400" i="1">
                                  <a:latin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𝜇</m:t>
                              </m:r>
                            </m:e>
                            <m:sub>
                              <m:r>
                                <a:rPr lang="fr-CH" sz="1400" i="1">
                                  <a:latin typeface="Cambria Math" panose="02040503050406030204" pitchFamily="18" charset="0"/>
                                </a:rPr>
                                <m:t>𝑖𝑗</m:t>
                              </m:r>
                            </m:sub>
                          </m:sSub>
                        </m:e>
                      </m:nary>
                      <m:r>
                        <a:rPr lang="fr-CH" sz="1400" b="0" i="1" smtClean="0">
                          <a:latin typeface="Cambria Math" panose="02040503050406030204" pitchFamily="18" charset="0"/>
                        </a:rPr>
                        <m:t>=</m:t>
                      </m:r>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r>
                            <a:rPr lang="fr-CH" sz="1400" b="0" i="1" smtClean="0">
                              <a:latin typeface="Cambria Math" panose="02040503050406030204" pitchFamily="18" charset="0"/>
                            </a:rPr>
                            <m:t>𝑛</m:t>
                          </m:r>
                        </m:e>
                      </m:func>
                    </m:oMath>
                  </m:oMathPara>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89513" y="1254714"/>
                <a:ext cx="1857624" cy="856004"/>
              </a:xfrm>
              <a:prstGeom prst="rect">
                <a:avLst/>
              </a:prstGeom>
              <a:blipFill>
                <a:blip r:embed="rId6"/>
                <a:stretch>
                  <a:fillRect l="-18367" t="-57971" b="-117391"/>
                </a:stretch>
              </a:blipFill>
            </p:spPr>
            <p:txBody>
              <a:bodyPr/>
              <a:lstStyle/>
              <a:p>
                <a:r>
                  <a:rPr lang="en-CH">
                    <a:noFill/>
                  </a:rPr>
                  <a:t> </a:t>
                </a:r>
              </a:p>
            </p:txBody>
          </p:sp>
        </mc:Fallback>
      </mc:AlternateContent>
      <p:sp>
        <p:nvSpPr>
          <p:cNvPr id="10" name="TextBox 9">
            <a:extLst>
              <a:ext uri="{FF2B5EF4-FFF2-40B4-BE49-F238E27FC236}">
                <a16:creationId xmlns:a16="http://schemas.microsoft.com/office/drawing/2014/main" id="{756CEE87-1872-A44A-8010-B40470F2A21B}"/>
              </a:ext>
            </a:extLst>
          </p:cNvPr>
          <p:cNvSpPr txBox="1"/>
          <p:nvPr/>
        </p:nvSpPr>
        <p:spPr>
          <a:xfrm>
            <a:off x="4082918" y="5944960"/>
            <a:ext cx="2640595" cy="369332"/>
          </a:xfrm>
          <a:prstGeom prst="rect">
            <a:avLst/>
          </a:prstGeom>
          <a:noFill/>
        </p:spPr>
        <p:txBody>
          <a:bodyPr wrap="none" rtlCol="0">
            <a:spAutoFit/>
          </a:bodyPr>
          <a:lstStyle/>
          <a:p>
            <a:r>
              <a:rPr lang="en-GB" dirty="0">
                <a:hlinkClick r:id="rId7"/>
              </a:rPr>
              <a:t>McInnes et al.,</a:t>
            </a:r>
            <a:r>
              <a:rPr lang="en-GB" dirty="0" err="1">
                <a:hlinkClick r:id="rId7"/>
              </a:rPr>
              <a:t>arxiv</a:t>
            </a:r>
            <a:r>
              <a:rPr lang="en-GB" dirty="0">
                <a:hlinkClick r:id="rId7"/>
              </a:rPr>
              <a:t>, 2018</a:t>
            </a:r>
            <a:endParaRPr lang="en-CH" dirty="0"/>
          </a:p>
        </p:txBody>
      </p:sp>
      <p:sp>
        <p:nvSpPr>
          <p:cNvPr id="3" name="Footer Placeholder 2">
            <a:extLst>
              <a:ext uri="{FF2B5EF4-FFF2-40B4-BE49-F238E27FC236}">
                <a16:creationId xmlns:a16="http://schemas.microsoft.com/office/drawing/2014/main" id="{BD22F45B-0B97-7C4F-93FB-39AAF0937074}"/>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B5C50DD2-2851-A044-8239-670B222BD949}"/>
              </a:ext>
            </a:extLst>
          </p:cNvPr>
          <p:cNvPicPr>
            <a:picLocks noChangeAspect="1"/>
          </p:cNvPicPr>
          <p:nvPr/>
        </p:nvPicPr>
        <p:blipFill>
          <a:blip r:embed="rId8"/>
          <a:stretch>
            <a:fillRect/>
          </a:stretch>
        </p:blipFill>
        <p:spPr>
          <a:xfrm>
            <a:off x="228853" y="5794319"/>
            <a:ext cx="1794916" cy="1000967"/>
          </a:xfrm>
          <a:prstGeom prst="rect">
            <a:avLst/>
          </a:prstGeom>
        </p:spPr>
      </p:pic>
    </p:spTree>
    <p:extLst>
      <p:ext uri="{BB962C8B-B14F-4D97-AF65-F5344CB8AC3E}">
        <p14:creationId xmlns:p14="http://schemas.microsoft.com/office/powerpoint/2010/main" val="3988427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Course agenda</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4"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graphicFrame>
        <p:nvGraphicFramePr>
          <p:cNvPr id="5"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2860335702"/>
              </p:ext>
            </p:extLst>
          </p:nvPr>
        </p:nvGraphicFramePr>
        <p:xfrm>
          <a:off x="507356" y="1609019"/>
          <a:ext cx="5838853" cy="4805068"/>
        </p:xfrm>
        <a:graphic>
          <a:graphicData uri="http://schemas.openxmlformats.org/drawingml/2006/table">
            <a:tbl>
              <a:tblPr/>
              <a:tblGrid>
                <a:gridCol w="1042275">
                  <a:extLst>
                    <a:ext uri="{9D8B030D-6E8A-4147-A177-3AD203B41FA5}">
                      <a16:colId xmlns:a16="http://schemas.microsoft.com/office/drawing/2014/main" val="1386356761"/>
                    </a:ext>
                  </a:extLst>
                </a:gridCol>
                <a:gridCol w="4796578">
                  <a:extLst>
                    <a:ext uri="{9D8B030D-6E8A-4147-A177-3AD203B41FA5}">
                      <a16:colId xmlns:a16="http://schemas.microsoft.com/office/drawing/2014/main" val="1913405979"/>
                    </a:ext>
                  </a:extLst>
                </a:gridCol>
              </a:tblGrid>
              <a:tr h="617814">
                <a:tc>
                  <a:txBody>
                    <a:bodyPr/>
                    <a:lstStyle/>
                    <a:p>
                      <a:pPr algn="l"/>
                      <a:r>
                        <a:rPr lang="en-US" sz="1200" dirty="0">
                          <a:effectLst/>
                        </a:rPr>
                        <a:t>09</a:t>
                      </a:r>
                      <a:r>
                        <a:rPr lang="el-GR" sz="120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Day 1: Course Introduction</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300232">
                <a:tc>
                  <a:txBody>
                    <a:bodyPr/>
                    <a:lstStyle/>
                    <a:p>
                      <a:pPr algn="l"/>
                      <a:r>
                        <a:rPr lang="el-GR" sz="120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Introduction to Machine Learning</a:t>
                      </a:r>
                      <a:r>
                        <a:rPr lang="en-US" sz="1200" dirty="0">
                          <a:effectLst/>
                        </a:rPr>
                        <a:t> (</a:t>
                      </a:r>
                      <a:r>
                        <a:rPr lang="en-US" sz="1200" i="1" dirty="0">
                          <a:effectLst/>
                        </a:rPr>
                        <a:t>theory</a:t>
                      </a:r>
                      <a:r>
                        <a:rPr lang="en-US" sz="1200" dirty="0">
                          <a:effectLst/>
                        </a:rPr>
                        <a:t>) </a:t>
                      </a:r>
                      <a:r>
                        <a:rPr lang="en-US" sz="1200" dirty="0">
                          <a:solidFill>
                            <a:srgbClr val="FF0000"/>
                          </a:solidFill>
                          <a:effectLst/>
                        </a:rPr>
                        <a:t>(Wandrille)</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391139">
                <a:tc>
                  <a:txBody>
                    <a:bodyPr/>
                    <a:lstStyle/>
                    <a:p>
                      <a:pPr algn="l"/>
                      <a:r>
                        <a:rPr lang="el-GR" sz="1200" dirty="0">
                          <a:effectLst/>
                        </a:rPr>
                        <a:t>10:00 - 1</a:t>
                      </a:r>
                      <a:r>
                        <a:rPr lang="fr-CH" sz="1200" dirty="0">
                          <a:effectLst/>
                        </a:rPr>
                        <a:t>0</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Data preparation for ML </a:t>
                      </a:r>
                      <a:r>
                        <a:rPr lang="en-US" sz="1200" dirty="0">
                          <a:solidFill>
                            <a:srgbClr val="FF0000"/>
                          </a:solidFill>
                          <a:effectLst/>
                        </a:rPr>
                        <a:t>(Markus)</a:t>
                      </a:r>
                      <a:br>
                        <a:rPr lang="en-US" sz="1200" dirty="0">
                          <a:effectLst/>
                        </a:rPr>
                      </a:br>
                      <a:r>
                        <a:rPr lang="en-US" sz="1200" dirty="0">
                          <a:effectLst/>
                        </a:rPr>
                        <a:t>- Dimensionality reduction/Embedding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300232">
                <a:tc>
                  <a:txBody>
                    <a:bodyPr/>
                    <a:lstStyle/>
                    <a:p>
                      <a:pPr algn="l"/>
                      <a:r>
                        <a:rPr lang="fr-CH" sz="1200" dirty="0">
                          <a:effectLst/>
                        </a:rPr>
                        <a:t>10</a:t>
                      </a:r>
                      <a:r>
                        <a:rPr lang="el-GR" sz="1200" dirty="0">
                          <a:effectLst/>
                        </a:rPr>
                        <a:t>:30 - </a:t>
                      </a:r>
                      <a:r>
                        <a:rPr lang="fr-CH" sz="1200" dirty="0">
                          <a:effectLst/>
                        </a:rPr>
                        <a:t>11:00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300232">
                <a:tc>
                  <a:txBody>
                    <a:bodyPr/>
                    <a:lstStyle/>
                    <a:p>
                      <a:pPr algn="l"/>
                      <a:r>
                        <a:rPr lang="el-GR" sz="1200" dirty="0">
                          <a:effectLst/>
                        </a:rPr>
                        <a:t>11:</a:t>
                      </a:r>
                      <a:r>
                        <a:rPr lang="fr-CH" sz="1200" dirty="0">
                          <a:effectLst/>
                        </a:rPr>
                        <a:t>00</a:t>
                      </a:r>
                      <a:r>
                        <a:rPr lang="el-GR" sz="1200" dirty="0">
                          <a:effectLst/>
                        </a:rPr>
                        <a:t> - 1</a:t>
                      </a:r>
                      <a:r>
                        <a:rPr lang="fr-CH" sz="1200" dirty="0">
                          <a:effectLst/>
                        </a:rPr>
                        <a:t>2:00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300232">
                <a:tc>
                  <a:txBody>
                    <a:bodyPr/>
                    <a:lstStyle/>
                    <a:p>
                      <a:pPr algn="l"/>
                      <a:r>
                        <a:rPr lang="el-GR" sz="1200" dirty="0">
                          <a:effectLst/>
                        </a:rPr>
                        <a:t>1</a:t>
                      </a:r>
                      <a:r>
                        <a:rPr lang="fr-CH" sz="1200" dirty="0">
                          <a:effectLst/>
                        </a:rPr>
                        <a:t>2:00</a:t>
                      </a:r>
                      <a:r>
                        <a:rPr lang="el-GR" sz="1200" dirty="0">
                          <a:effectLst/>
                        </a:rPr>
                        <a:t> - 1</a:t>
                      </a:r>
                      <a:r>
                        <a:rPr lang="fr-CH" sz="1200" dirty="0">
                          <a:effectLst/>
                        </a:rPr>
                        <a:t>2</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Clustering methods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300232">
                <a:tc>
                  <a:txBody>
                    <a:bodyPr/>
                    <a:lstStyle/>
                    <a:p>
                      <a:pPr algn="l"/>
                      <a:r>
                        <a:rPr lang="el-GR" sz="1200" dirty="0">
                          <a:effectLst/>
                        </a:rPr>
                        <a:t>1</a:t>
                      </a:r>
                      <a:r>
                        <a:rPr lang="fr-CH" sz="1200" dirty="0">
                          <a:effectLst/>
                        </a:rPr>
                        <a:t>2</a:t>
                      </a:r>
                      <a:r>
                        <a:rPr lang="el-GR" sz="1200" dirty="0">
                          <a:effectLst/>
                        </a:rPr>
                        <a:t>:</a:t>
                      </a:r>
                      <a:r>
                        <a:rPr lang="fr-CH" sz="1200" dirty="0">
                          <a:effectLst/>
                        </a:rPr>
                        <a:t>3</a:t>
                      </a:r>
                      <a:r>
                        <a:rPr lang="el-GR" sz="1200" dirty="0">
                          <a:effectLst/>
                        </a:rPr>
                        <a:t>0 - 1</a:t>
                      </a:r>
                      <a:r>
                        <a:rPr lang="fr-CH" sz="1200" dirty="0">
                          <a:effectLst/>
                        </a:rPr>
                        <a:t>3</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00232">
                <a:tc>
                  <a:txBody>
                    <a:bodyPr/>
                    <a:lstStyle/>
                    <a:p>
                      <a:pPr algn="l"/>
                      <a:r>
                        <a:rPr lang="el-GR" sz="1200" dirty="0">
                          <a:effectLst/>
                        </a:rPr>
                        <a:t>1</a:t>
                      </a:r>
                      <a:r>
                        <a:rPr lang="fr-CH" sz="1200" dirty="0">
                          <a:effectLst/>
                        </a:rPr>
                        <a:t>3</a:t>
                      </a:r>
                      <a:r>
                        <a:rPr lang="el-GR" sz="1200" dirty="0">
                          <a:effectLst/>
                        </a:rPr>
                        <a:t>:</a:t>
                      </a:r>
                      <a:r>
                        <a:rPr lang="fr-CH" sz="1200" dirty="0">
                          <a:effectLst/>
                        </a:rPr>
                        <a:t>3</a:t>
                      </a:r>
                      <a:r>
                        <a:rPr lang="el-GR" sz="1200" dirty="0">
                          <a:effectLst/>
                        </a:rPr>
                        <a:t>0 - 1</a:t>
                      </a:r>
                      <a:r>
                        <a:rPr lang="fr-CH" sz="1200" dirty="0">
                          <a:effectLst/>
                        </a:rPr>
                        <a:t>4:00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300232">
                <a:tc>
                  <a:txBody>
                    <a:bodyPr/>
                    <a:lstStyle/>
                    <a:p>
                      <a:pPr algn="l"/>
                      <a:r>
                        <a:rPr lang="fr-CH" sz="1200" dirty="0">
                          <a:effectLst/>
                        </a:rPr>
                        <a:t>14</a:t>
                      </a:r>
                      <a:r>
                        <a:rPr lang="el-GR" sz="1200" dirty="0">
                          <a:effectLst/>
                        </a:rPr>
                        <a:t>:</a:t>
                      </a:r>
                      <a:r>
                        <a:rPr lang="fr-CH" sz="1200" dirty="0">
                          <a:effectLst/>
                        </a:rPr>
                        <a:t>00</a:t>
                      </a:r>
                      <a:r>
                        <a:rPr lang="el-GR" sz="1200" dirty="0">
                          <a:effectLst/>
                        </a:rPr>
                        <a:t> - 1</a:t>
                      </a:r>
                      <a:r>
                        <a:rPr lang="fr-CH" sz="1200" dirty="0">
                          <a:effectLst/>
                        </a:rPr>
                        <a:t>4</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p>
                    <a:p>
                      <a:pPr algn="l"/>
                      <a:r>
                        <a:rPr lang="en-US" sz="1200" dirty="0">
                          <a:effectLst/>
                        </a:rPr>
                        <a:t>- Introduction </a:t>
                      </a:r>
                      <a:r>
                        <a:rPr lang="en-US" sz="1200" dirty="0">
                          <a:solidFill>
                            <a:srgbClr val="FF0000"/>
                          </a:solidFill>
                          <a:effectLst/>
                        </a:rPr>
                        <a:t>(Wandrille)</a:t>
                      </a:r>
                      <a:br>
                        <a:rPr lang="en-US" sz="1200" dirty="0">
                          <a:effectLst/>
                        </a:rPr>
                      </a:br>
                      <a:r>
                        <a:rPr lang="en-US" sz="1200" dirty="0">
                          <a:effectLst/>
                        </a:rPr>
                        <a:t>- Performance metrics </a:t>
                      </a:r>
                      <a:r>
                        <a:rPr lang="en-US" sz="1200" dirty="0">
                          <a:solidFill>
                            <a:srgbClr val="FF0000"/>
                          </a:solidFill>
                          <a:effectLst/>
                        </a:rPr>
                        <a:t>(Wandrille)</a:t>
                      </a:r>
                      <a:endParaRPr lang="en-US" sz="1200" dirty="0">
                        <a:effectLst/>
                      </a:endParaRPr>
                    </a:p>
                    <a:p>
                      <a:pPr algn="l"/>
                      <a:r>
                        <a:rPr lang="en-US" sz="1200" baseline="0" dirty="0">
                          <a:effectLst/>
                        </a:rPr>
                        <a:t>K-nearest neighbors</a:t>
                      </a:r>
                      <a:r>
                        <a:rPr lang="en-US" sz="1200" dirty="0">
                          <a:effectLst/>
                        </a:rPr>
                        <a:t> </a:t>
                      </a:r>
                      <a:r>
                        <a:rPr lang="en-US" sz="1200" dirty="0">
                          <a:solidFill>
                            <a:srgbClr val="FF0000"/>
                          </a:solidFill>
                          <a:effectLst/>
                        </a:rPr>
                        <a:t>(Markus)</a:t>
                      </a:r>
                    </a:p>
                    <a:p>
                      <a:pPr algn="l"/>
                      <a:r>
                        <a:rPr lang="en-US" sz="1200" dirty="0">
                          <a:effectLst/>
                        </a:rPr>
                        <a:t>- Logistic regression </a:t>
                      </a:r>
                      <a:r>
                        <a:rPr lang="en-US" sz="1200" dirty="0">
                          <a:solidFill>
                            <a:srgbClr val="FF0000"/>
                          </a:solidFill>
                          <a:effectLst/>
                        </a:rPr>
                        <a:t>(Markus)</a:t>
                      </a:r>
                      <a:endParaRPr lang="en-US" sz="1200" dirty="0">
                        <a:effectLst/>
                      </a:endParaRPr>
                    </a:p>
                    <a:p>
                      <a:pPr algn="l"/>
                      <a:r>
                        <a:rPr lang="en-US" sz="1200" dirty="0">
                          <a:effectLst/>
                        </a:rPr>
                        <a:t>- Support vector</a:t>
                      </a:r>
                      <a:r>
                        <a:rPr lang="en-US" sz="1200" baseline="0" dirty="0">
                          <a:effectLst/>
                        </a:rPr>
                        <a:t> machines</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300232">
                <a:tc>
                  <a:txBody>
                    <a:bodyPr/>
                    <a:lstStyle/>
                    <a:p>
                      <a:pPr algn="l"/>
                      <a:r>
                        <a:rPr lang="el-GR" sz="1200" dirty="0">
                          <a:effectLst/>
                        </a:rPr>
                        <a:t>1</a:t>
                      </a:r>
                      <a:r>
                        <a:rPr lang="fr-CH" sz="1200" dirty="0">
                          <a:effectLst/>
                        </a:rPr>
                        <a:t>4</a:t>
                      </a:r>
                      <a:r>
                        <a:rPr lang="el-GR" sz="1200" dirty="0">
                          <a:effectLst/>
                        </a:rPr>
                        <a:t>:</a:t>
                      </a:r>
                      <a:r>
                        <a:rPr lang="fr-CH" sz="1200" dirty="0">
                          <a:effectLst/>
                        </a:rPr>
                        <a:t>3</a:t>
                      </a:r>
                      <a:r>
                        <a:rPr lang="el-GR" sz="1200" dirty="0">
                          <a:effectLst/>
                        </a:rPr>
                        <a:t>0 - 15:</a:t>
                      </a:r>
                      <a:r>
                        <a:rPr lang="fr-CH" sz="1200" dirty="0">
                          <a:effectLst/>
                        </a:rPr>
                        <a:t>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00232">
                <a:tc>
                  <a:txBody>
                    <a:bodyPr/>
                    <a:lstStyle/>
                    <a:p>
                      <a:pPr algn="l"/>
                      <a:r>
                        <a:rPr lang="el-GR" sz="1200" dirty="0">
                          <a:effectLst/>
                        </a:rPr>
                        <a:t>15:</a:t>
                      </a:r>
                      <a:r>
                        <a:rPr lang="fr-CH" sz="1200" dirty="0">
                          <a:effectLst/>
                        </a:rPr>
                        <a:t>00</a:t>
                      </a:r>
                      <a:r>
                        <a:rPr lang="el-GR" sz="1200" dirty="0">
                          <a:effectLst/>
                        </a:rPr>
                        <a:t> - 1</a:t>
                      </a:r>
                      <a:r>
                        <a:rPr lang="fr-CH" sz="1200" dirty="0">
                          <a:effectLst/>
                        </a:rPr>
                        <a:t>7</a:t>
                      </a:r>
                      <a:r>
                        <a:rPr lang="el-GR" sz="1200" dirty="0">
                          <a:effectLst/>
                        </a:rPr>
                        <a:t>:</a:t>
                      </a:r>
                      <a:r>
                        <a:rPr lang="fr-CH" sz="1200" dirty="0">
                          <a:effectLst/>
                        </a:rPr>
                        <a:t>0</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 (practical)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bl>
          </a:graphicData>
        </a:graphic>
      </p:graphicFrame>
      <p:graphicFrame>
        <p:nvGraphicFramePr>
          <p:cNvPr id="6" name="Table 5">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1056870743"/>
              </p:ext>
            </p:extLst>
          </p:nvPr>
        </p:nvGraphicFramePr>
        <p:xfrm>
          <a:off x="6572662" y="1609021"/>
          <a:ext cx="5454086" cy="5067676"/>
        </p:xfrm>
        <a:graphic>
          <a:graphicData uri="http://schemas.openxmlformats.org/drawingml/2006/table">
            <a:tbl>
              <a:tblPr/>
              <a:tblGrid>
                <a:gridCol w="878954">
                  <a:extLst>
                    <a:ext uri="{9D8B030D-6E8A-4147-A177-3AD203B41FA5}">
                      <a16:colId xmlns:a16="http://schemas.microsoft.com/office/drawing/2014/main" val="1027868464"/>
                    </a:ext>
                  </a:extLst>
                </a:gridCol>
                <a:gridCol w="4575132">
                  <a:extLst>
                    <a:ext uri="{9D8B030D-6E8A-4147-A177-3AD203B41FA5}">
                      <a16:colId xmlns:a16="http://schemas.microsoft.com/office/drawing/2014/main" val="3747110629"/>
                    </a:ext>
                  </a:extLst>
                </a:gridCol>
              </a:tblGrid>
              <a:tr h="667354">
                <a:tc>
                  <a:txBody>
                    <a:bodyPr/>
                    <a:lstStyle/>
                    <a:p>
                      <a:pPr algn="l"/>
                      <a:r>
                        <a:rPr lang="el-GR" sz="120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Welcome Day 2</a:t>
                      </a:r>
                      <a:br>
                        <a:rPr lang="en-US" sz="1200" dirty="0">
                          <a:effectLst/>
                        </a:rPr>
                      </a:br>
                      <a:r>
                        <a:rPr lang="en-US" sz="1200" dirty="0">
                          <a:effectLst/>
                        </a:rPr>
                        <a:t>- Questions from Day 1</a:t>
                      </a:r>
                      <a:br>
                        <a:rPr lang="en-US" sz="1200" dirty="0">
                          <a:effectLst/>
                        </a:rPr>
                      </a:br>
                      <a:r>
                        <a:rPr lang="en-US" sz="120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256068">
                <a:tc>
                  <a:txBody>
                    <a:bodyPr/>
                    <a:lstStyle/>
                    <a:p>
                      <a:pPr algn="l"/>
                      <a:r>
                        <a:rPr lang="fr-CH" sz="1200" dirty="0">
                          <a:effectLst/>
                        </a:rPr>
                        <a:t>09:30</a:t>
                      </a:r>
                      <a:r>
                        <a:rPr lang="el-GR" sz="1200" dirty="0">
                          <a:effectLst/>
                        </a:rPr>
                        <a:t> - 10:30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b="0" i="1" dirty="0">
                          <a:solidFill>
                            <a:srgbClr val="333333"/>
                          </a:solidFill>
                          <a:effectLst/>
                        </a:rPr>
                        <a:t> (practical)</a:t>
                      </a:r>
                      <a:r>
                        <a:rPr lang="en-US" sz="1200" dirty="0">
                          <a:effectLst/>
                        </a:rPr>
                        <a:t> </a:t>
                      </a:r>
                      <a:r>
                        <a:rPr lang="en-US" sz="1200" dirty="0">
                          <a:solidFill>
                            <a:srgbClr val="FF0000"/>
                          </a:solidFill>
                          <a:effectLst/>
                        </a:rPr>
                        <a:t>(Markus)</a:t>
                      </a:r>
                      <a:endParaRPr lang="en-US" sz="1200" b="0" i="1"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258394">
                <a:tc>
                  <a:txBody>
                    <a:bodyPr/>
                    <a:lstStyle/>
                    <a:p>
                      <a:pPr algn="l"/>
                      <a:r>
                        <a:rPr lang="el-GR" sz="1200" dirty="0">
                          <a:effectLst/>
                        </a:rPr>
                        <a:t>10:30 - 11:</a:t>
                      </a:r>
                      <a:r>
                        <a:rPr lang="fr-CH" sz="1200" dirty="0">
                          <a:effectLst/>
                        </a:rPr>
                        <a:t>0</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093253">
                <a:tc>
                  <a:txBody>
                    <a:bodyPr/>
                    <a:lstStyle/>
                    <a:p>
                      <a:pPr algn="l"/>
                      <a:r>
                        <a:rPr lang="el-GR" sz="1200" dirty="0">
                          <a:effectLst/>
                        </a:rPr>
                        <a:t>11:</a:t>
                      </a:r>
                      <a:r>
                        <a:rPr lang="fr-CH" sz="1200" dirty="0">
                          <a:effectLst/>
                        </a:rPr>
                        <a:t>0</a:t>
                      </a:r>
                      <a:r>
                        <a:rPr lang="el-GR" sz="1200" dirty="0">
                          <a:effectLst/>
                        </a:rPr>
                        <a:t>0 - 11:</a:t>
                      </a:r>
                      <a:r>
                        <a:rPr lang="fr-CH" sz="1200" dirty="0">
                          <a:effectLst/>
                        </a:rPr>
                        <a:t>30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br>
                        <a:rPr lang="en-US" sz="1200" dirty="0">
                          <a:effectLst/>
                        </a:rPr>
                      </a:br>
                      <a:r>
                        <a:rPr lang="en-US" sz="1200" dirty="0">
                          <a:effectLst/>
                        </a:rPr>
                        <a:t>- Decision trees </a:t>
                      </a:r>
                      <a:r>
                        <a:rPr lang="en-US" sz="1200" dirty="0">
                          <a:solidFill>
                            <a:srgbClr val="FF0000"/>
                          </a:solidFill>
                          <a:effectLst/>
                        </a:rPr>
                        <a:t>(Wandrille)</a:t>
                      </a:r>
                      <a:br>
                        <a:rPr lang="en-US" sz="1200" dirty="0">
                          <a:effectLst/>
                        </a:rPr>
                      </a:br>
                      <a:r>
                        <a:rPr lang="en-US" sz="1200" dirty="0">
                          <a:effectLst/>
                        </a:rPr>
                        <a:t>- Random Forests </a:t>
                      </a:r>
                      <a:r>
                        <a:rPr lang="en-US" sz="1200" dirty="0">
                          <a:solidFill>
                            <a:srgbClr val="FF0000"/>
                          </a:solidFill>
                          <a:effectLst/>
                        </a:rPr>
                        <a:t>(Wandrille)</a:t>
                      </a:r>
                      <a:endParaRPr lang="en-US" sz="1200" dirty="0">
                        <a:effectLst/>
                      </a:endParaRPr>
                    </a:p>
                    <a:p>
                      <a:pPr algn="l"/>
                      <a:r>
                        <a:rPr lang="en-US" sz="1200" dirty="0">
                          <a:effectLst/>
                        </a:rPr>
                        <a:t>- Ada Boost </a:t>
                      </a:r>
                      <a:r>
                        <a:rPr lang="en-US" sz="1200" dirty="0">
                          <a:solidFill>
                            <a:srgbClr val="FF0000"/>
                          </a:solidFill>
                          <a:effectLst/>
                        </a:rPr>
                        <a:t>(Wandrille)</a:t>
                      </a:r>
                      <a:endParaRPr lang="en-US" sz="1200" dirty="0">
                        <a:effectLst/>
                      </a:endParaRPr>
                    </a:p>
                    <a:p>
                      <a:pPr algn="l"/>
                      <a:r>
                        <a:rPr lang="en-US" sz="1200" dirty="0">
                          <a:effectLst/>
                        </a:rPr>
                        <a:t>- Gradient boosting </a:t>
                      </a:r>
                      <a:r>
                        <a:rPr lang="en-US" sz="1200" dirty="0">
                          <a:solidFill>
                            <a:srgbClr val="FF0000"/>
                          </a:solidFill>
                          <a:effectLst/>
                        </a:rPr>
                        <a:t>(Wandrille)</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41454">
                <a:tc>
                  <a:txBody>
                    <a:bodyPr/>
                    <a:lstStyle/>
                    <a:p>
                      <a:pPr algn="l"/>
                      <a:r>
                        <a:rPr lang="el-GR" sz="1200" dirty="0">
                          <a:effectLst/>
                        </a:rPr>
                        <a:t>11:</a:t>
                      </a:r>
                      <a:r>
                        <a:rPr lang="fr-CH" sz="1200" dirty="0">
                          <a:effectLst/>
                        </a:rPr>
                        <a:t>30</a:t>
                      </a:r>
                      <a:r>
                        <a:rPr lang="el-GR" sz="1200" dirty="0">
                          <a:effectLst/>
                        </a:rPr>
                        <a:t> - 12:30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dirty="0">
                          <a:effectLst/>
                        </a:rPr>
                        <a:t>Regression(</a:t>
                      </a:r>
                      <a:r>
                        <a:rPr lang="en-US" sz="1200" i="1" dirty="0">
                          <a:effectLst/>
                        </a:rPr>
                        <a:t>theory</a:t>
                      </a:r>
                      <a:r>
                        <a:rPr lang="en-US" sz="1200" dirty="0">
                          <a:effectLst/>
                        </a:rPr>
                        <a:t>) </a:t>
                      </a:r>
                      <a:r>
                        <a:rPr lang="en-US" sz="1200" dirty="0">
                          <a:solidFill>
                            <a:srgbClr val="FF0000"/>
                          </a:solidFill>
                          <a:effectLst/>
                        </a:rPr>
                        <a:t>(Markus)</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241454">
                <a:tc>
                  <a:txBody>
                    <a:bodyPr/>
                    <a:lstStyle/>
                    <a:p>
                      <a:pPr algn="l"/>
                      <a:r>
                        <a:rPr lang="el-GR" sz="120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093253">
                <a:tc>
                  <a:txBody>
                    <a:bodyPr/>
                    <a:lstStyle/>
                    <a:p>
                      <a:pPr algn="l"/>
                      <a:r>
                        <a:rPr lang="el-GR" sz="1200" dirty="0">
                          <a:effectLst/>
                        </a:rPr>
                        <a:t>13:30 - 14:</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Regression </a:t>
                      </a:r>
                      <a:r>
                        <a:rPr lang="en-US" sz="1200" dirty="0">
                          <a:effectLst/>
                        </a:rPr>
                        <a:t>(</a:t>
                      </a:r>
                      <a:r>
                        <a:rPr lang="en-US" sz="1200" i="1" dirty="0" err="1">
                          <a:effectLst/>
                        </a:rPr>
                        <a:t>parctical</a:t>
                      </a:r>
                      <a:r>
                        <a:rPr lang="en-US" sz="1200" dirty="0">
                          <a:effectLst/>
                        </a:rPr>
                        <a:t>)</a:t>
                      </a:r>
                    </a:p>
                    <a:p>
                      <a:pPr algn="l"/>
                      <a:r>
                        <a:rPr lang="en-US" sz="1200" dirty="0">
                          <a:effectLst/>
                        </a:rPr>
                        <a:t>- Linear regression </a:t>
                      </a:r>
                      <a:r>
                        <a:rPr lang="en-US" sz="1200" dirty="0">
                          <a:solidFill>
                            <a:srgbClr val="FF0000"/>
                          </a:solidFill>
                          <a:effectLst/>
                        </a:rPr>
                        <a:t>(Markus)</a:t>
                      </a:r>
                      <a:br>
                        <a:rPr lang="en-US" sz="1200" dirty="0">
                          <a:effectLst/>
                        </a:rPr>
                      </a:br>
                      <a:r>
                        <a:rPr lang="en-US" sz="1200" dirty="0">
                          <a:effectLst/>
                        </a:rPr>
                        <a:t>- KNN regression </a:t>
                      </a:r>
                      <a:r>
                        <a:rPr lang="en-US" sz="1200" dirty="0">
                          <a:solidFill>
                            <a:srgbClr val="FF0000"/>
                          </a:solidFill>
                          <a:effectLst/>
                        </a:rPr>
                        <a:t>(Markus)</a:t>
                      </a:r>
                      <a:endParaRPr lang="en-US" sz="1200" dirty="0">
                        <a:effectLst/>
                      </a:endParaRPr>
                    </a:p>
                    <a:p>
                      <a:pPr algn="l"/>
                      <a:r>
                        <a:rPr lang="en-US" sz="1200" dirty="0">
                          <a:effectLst/>
                        </a:rPr>
                        <a:t>- Support vector regression </a:t>
                      </a:r>
                      <a:r>
                        <a:rPr lang="en-US" sz="1200" dirty="0">
                          <a:solidFill>
                            <a:srgbClr val="FF0000"/>
                          </a:solidFill>
                          <a:effectLst/>
                        </a:rPr>
                        <a:t>(Markus)</a:t>
                      </a:r>
                      <a:endParaRPr lang="en-US" sz="1200" dirty="0">
                        <a:effectLst/>
                      </a:endParaRPr>
                    </a:p>
                    <a:p>
                      <a:pPr algn="l"/>
                      <a:r>
                        <a:rPr lang="en-US" sz="1200" dirty="0">
                          <a:effectLst/>
                        </a:rPr>
                        <a:t>- Gradient boosting regression </a:t>
                      </a:r>
                      <a:r>
                        <a:rPr lang="en-US" sz="1200" dirty="0">
                          <a:solidFill>
                            <a:srgbClr val="FF0000"/>
                          </a:solidFill>
                          <a:effectLst/>
                        </a:rPr>
                        <a:t>(Markus)</a:t>
                      </a:r>
                      <a:endParaRPr lang="en-US" sz="1200" dirty="0">
                        <a:effectLst/>
                      </a:endParaRPr>
                    </a:p>
                    <a:p>
                      <a:pPr algn="l"/>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379485">
                <a:tc>
                  <a:txBody>
                    <a:bodyPr/>
                    <a:lstStyle/>
                    <a:p>
                      <a:pPr algn="l"/>
                      <a:r>
                        <a:rPr lang="el-GR" sz="1200" dirty="0">
                          <a:effectLst/>
                        </a:rPr>
                        <a:t>14:</a:t>
                      </a:r>
                      <a:r>
                        <a:rPr lang="fr-CH" sz="1200" dirty="0">
                          <a:effectLst/>
                        </a:rPr>
                        <a:t>3</a:t>
                      </a:r>
                      <a:r>
                        <a:rPr lang="el-GR" sz="1200" dirty="0">
                          <a:effectLst/>
                        </a:rPr>
                        <a:t>0 - 15:</a:t>
                      </a:r>
                      <a:r>
                        <a:rPr lang="fr-CH" sz="1200" dirty="0">
                          <a:effectLst/>
                        </a:rPr>
                        <a:t>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241454">
                <a:tc>
                  <a:txBody>
                    <a:bodyPr/>
                    <a:lstStyle/>
                    <a:p>
                      <a:pPr algn="l"/>
                      <a:r>
                        <a:rPr lang="el-GR" sz="1200" dirty="0">
                          <a:effectLst/>
                        </a:rPr>
                        <a:t>15:</a:t>
                      </a:r>
                      <a:r>
                        <a:rPr lang="fr-CH" sz="1200" dirty="0">
                          <a:effectLst/>
                        </a:rPr>
                        <a:t>0</a:t>
                      </a:r>
                      <a:r>
                        <a:rPr lang="el-GR" sz="1200" dirty="0">
                          <a:effectLst/>
                        </a:rPr>
                        <a:t>0 - 16:</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p>
                    <a:p>
                      <a:pPr algn="l"/>
                      <a:r>
                        <a:rPr lang="en-US" sz="1200" dirty="0">
                          <a:effectLst/>
                        </a:rPr>
                        <a:t>- Deep learning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endParaRPr lang="en-US" sz="1200" dirty="0">
                        <a:effectLst/>
                      </a:endParaRPr>
                    </a:p>
                    <a:p>
                      <a:pPr algn="l"/>
                      <a:r>
                        <a:rPr lang="en-US" sz="1200" dirty="0">
                          <a:effectLst/>
                        </a:rPr>
                        <a:t>- Neural networks </a:t>
                      </a:r>
                      <a:r>
                        <a:rPr lang="en-US" sz="1200" dirty="0">
                          <a:solidFill>
                            <a:srgbClr val="FF0000"/>
                          </a:solidFill>
                          <a:effectLst/>
                        </a:rPr>
                        <a:t>(</a:t>
                      </a:r>
                      <a:r>
                        <a:rPr lang="en-US" sz="1200" dirty="0" err="1">
                          <a:solidFill>
                            <a:srgbClr val="FF0000"/>
                          </a:solidFill>
                          <a:effectLst/>
                        </a:rPr>
                        <a:t>Wandrille</a:t>
                      </a:r>
                      <a:r>
                        <a:rPr lang="en-US" sz="1200" dirty="0">
                          <a:solidFill>
                            <a:srgbClr val="FF0000"/>
                          </a:solidFill>
                          <a:effectLst/>
                        </a:rPr>
                        <a:t>)</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41454">
                <a:tc>
                  <a:txBody>
                    <a:bodyPr/>
                    <a:lstStyle/>
                    <a:p>
                      <a:pPr algn="l"/>
                      <a:r>
                        <a:rPr lang="el-GR" sz="1200" dirty="0">
                          <a:effectLst/>
                        </a:rPr>
                        <a:t>16:</a:t>
                      </a:r>
                      <a:r>
                        <a:rPr lang="fr-CH" sz="1200" dirty="0">
                          <a:effectLst/>
                        </a:rPr>
                        <a:t>3</a:t>
                      </a:r>
                      <a:r>
                        <a:rPr lang="el-GR" sz="1200" dirty="0">
                          <a:effectLst/>
                        </a:rPr>
                        <a:t>0 - </a:t>
                      </a:r>
                      <a:r>
                        <a:rPr lang="fr-CH" sz="1200" dirty="0">
                          <a:effectLst/>
                        </a:rPr>
                        <a:t>17:00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Closing questions, Discussion</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Tree>
    <p:extLst>
      <p:ext uri="{BB962C8B-B14F-4D97-AF65-F5344CB8AC3E}">
        <p14:creationId xmlns:p14="http://schemas.microsoft.com/office/powerpoint/2010/main" val="2843941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EE776-A552-C840-9BF9-0CD24B9966D1}"/>
              </a:ext>
            </a:extLst>
          </p:cNvPr>
          <p:cNvSpPr>
            <a:spLocks noGrp="1"/>
          </p:cNvSpPr>
          <p:nvPr>
            <p:ph type="title"/>
          </p:nvPr>
        </p:nvSpPr>
        <p:spPr/>
        <p:txBody>
          <a:bodyPr/>
          <a:lstStyle/>
          <a:p>
            <a:r>
              <a:rPr lang="en-GB" dirty="0"/>
              <a:t>T</a:t>
            </a:r>
            <a:r>
              <a:rPr lang="en-CH" dirty="0"/>
              <a:t>-SNE versus UMAP</a:t>
            </a:r>
          </a:p>
        </p:txBody>
      </p:sp>
      <p:pic>
        <p:nvPicPr>
          <p:cNvPr id="3" name="Picture 2">
            <a:extLst>
              <a:ext uri="{FF2B5EF4-FFF2-40B4-BE49-F238E27FC236}">
                <a16:creationId xmlns:a16="http://schemas.microsoft.com/office/drawing/2014/main" id="{934111FE-BC55-1649-928A-72CAD609D8B5}"/>
              </a:ext>
            </a:extLst>
          </p:cNvPr>
          <p:cNvPicPr>
            <a:picLocks noChangeAspect="1"/>
          </p:cNvPicPr>
          <p:nvPr/>
        </p:nvPicPr>
        <p:blipFill>
          <a:blip r:embed="rId3"/>
          <a:stretch>
            <a:fillRect/>
          </a:stretch>
        </p:blipFill>
        <p:spPr>
          <a:xfrm>
            <a:off x="1672281" y="1449168"/>
            <a:ext cx="8847438" cy="4433690"/>
          </a:xfrm>
          <a:prstGeom prst="rect">
            <a:avLst/>
          </a:prstGeom>
        </p:spPr>
      </p:pic>
      <p:sp>
        <p:nvSpPr>
          <p:cNvPr id="4" name="Rectangle 3">
            <a:extLst>
              <a:ext uri="{FF2B5EF4-FFF2-40B4-BE49-F238E27FC236}">
                <a16:creationId xmlns:a16="http://schemas.microsoft.com/office/drawing/2014/main" id="{D39ABD36-E70D-2044-A23D-7466909C509A}"/>
              </a:ext>
            </a:extLst>
          </p:cNvPr>
          <p:cNvSpPr/>
          <p:nvPr/>
        </p:nvSpPr>
        <p:spPr>
          <a:xfrm>
            <a:off x="4684294" y="5927860"/>
            <a:ext cx="2653868" cy="369332"/>
          </a:xfrm>
          <a:prstGeom prst="rect">
            <a:avLst/>
          </a:prstGeom>
        </p:spPr>
        <p:txBody>
          <a:bodyPr wrap="none">
            <a:spAutoFit/>
          </a:bodyPr>
          <a:lstStyle/>
          <a:p>
            <a:r>
              <a:rPr lang="en-GB" dirty="0">
                <a:solidFill>
                  <a:srgbClr val="000000"/>
                </a:solidFill>
                <a:latin typeface="Helvetica Neue" panose="02000503000000020004" pitchFamily="2" charset="0"/>
                <a:hlinkClick r:id="rId4"/>
              </a:rPr>
              <a:t>Nikolay </a:t>
            </a:r>
            <a:r>
              <a:rPr lang="en-GB" dirty="0" err="1">
                <a:solidFill>
                  <a:srgbClr val="000000"/>
                </a:solidFill>
                <a:latin typeface="Helvetica Neue" panose="02000503000000020004" pitchFamily="2" charset="0"/>
                <a:hlinkClick r:id="rId4"/>
              </a:rPr>
              <a:t>Oskolkov’s</a:t>
            </a:r>
            <a:r>
              <a:rPr lang="en-GB" dirty="0">
                <a:solidFill>
                  <a:srgbClr val="000000"/>
                </a:solidFill>
                <a:latin typeface="Helvetica Neue" panose="02000503000000020004" pitchFamily="2" charset="0"/>
                <a:hlinkClick r:id="rId4"/>
              </a:rPr>
              <a:t> blog</a:t>
            </a:r>
            <a:endParaRPr lang="en-GB" i="0" dirty="0">
              <a:solidFill>
                <a:srgbClr val="000000"/>
              </a:solidFill>
              <a:effectLst/>
              <a:latin typeface="Helvetica Neue" panose="02000503000000020004" pitchFamily="2" charset="0"/>
            </a:endParaRPr>
          </a:p>
        </p:txBody>
      </p:sp>
      <p:sp>
        <p:nvSpPr>
          <p:cNvPr id="5" name="TextBox 4">
            <a:extLst>
              <a:ext uri="{FF2B5EF4-FFF2-40B4-BE49-F238E27FC236}">
                <a16:creationId xmlns:a16="http://schemas.microsoft.com/office/drawing/2014/main" id="{01D18E4B-EBE3-1546-9D7A-577E0ECDFC21}"/>
              </a:ext>
            </a:extLst>
          </p:cNvPr>
          <p:cNvSpPr txBox="1"/>
          <p:nvPr/>
        </p:nvSpPr>
        <p:spPr>
          <a:xfrm>
            <a:off x="7500551" y="976184"/>
            <a:ext cx="2083006" cy="369332"/>
          </a:xfrm>
          <a:prstGeom prst="rect">
            <a:avLst/>
          </a:prstGeom>
          <a:noFill/>
        </p:spPr>
        <p:txBody>
          <a:bodyPr wrap="none" rtlCol="0">
            <a:spAutoFit/>
          </a:bodyPr>
          <a:lstStyle/>
          <a:p>
            <a:r>
              <a:rPr lang="en-CH" dirty="0"/>
              <a:t>McInnes et al., 2018</a:t>
            </a:r>
          </a:p>
        </p:txBody>
      </p:sp>
      <p:sp>
        <p:nvSpPr>
          <p:cNvPr id="6" name="Footer Placeholder 5">
            <a:extLst>
              <a:ext uri="{FF2B5EF4-FFF2-40B4-BE49-F238E27FC236}">
                <a16:creationId xmlns:a16="http://schemas.microsoft.com/office/drawing/2014/main" id="{AB9ED176-27F8-6E4C-BA5F-50C3585DA428}"/>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AFE18682-196B-044B-8C24-0866234F571A}"/>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47406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Unsupervised</a:t>
            </a:r>
            <a:r>
              <a:rPr lang="fr-CH" dirty="0"/>
              <a:t> </a:t>
            </a:r>
            <a:r>
              <a:rPr lang="fr-CH" dirty="0" err="1"/>
              <a:t>learning</a:t>
            </a:r>
            <a:endParaRPr lang="fr-CH" dirty="0"/>
          </a:p>
        </p:txBody>
      </p:sp>
      <p:pic>
        <p:nvPicPr>
          <p:cNvPr id="8" name="Content Placeholder 3" descr="unsupervised ML.png"/>
          <p:cNvPicPr>
            <a:picLocks noGrp="1" noChangeAspect="1"/>
          </p:cNvPicPr>
          <p:nvPr>
            <p:ph idx="1"/>
          </p:nvPr>
        </p:nvPicPr>
        <p:blipFill>
          <a:blip r:embed="rId4">
            <a:extLst>
              <a:ext uri="{28A0092B-C50C-407E-A947-70E740481C1C}">
                <a14:useLocalDpi xmlns:a14="http://schemas.microsoft.com/office/drawing/2010/main" val="0"/>
              </a:ext>
            </a:extLst>
          </a:blip>
          <a:srcRect l="1975" r="1975"/>
          <a:stretch>
            <a:fillRect/>
          </a:stretch>
        </p:blipFill>
        <p:spPr>
          <a:xfrm>
            <a:off x="1981200" y="1512262"/>
            <a:ext cx="8229600" cy="4525963"/>
          </a:xfrm>
        </p:spPr>
      </p:pic>
    </p:spTree>
    <p:extLst>
      <p:ext uri="{BB962C8B-B14F-4D97-AF65-F5344CB8AC3E}">
        <p14:creationId xmlns:p14="http://schemas.microsoft.com/office/powerpoint/2010/main" val="800707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machine </a:t>
            </a:r>
            <a:r>
              <a:rPr lang="fr-CH" sz="4000" dirty="0" err="1"/>
              <a:t>learning</a:t>
            </a:r>
            <a:r>
              <a:rPr lang="fr-CH" sz="4000" dirty="0"/>
              <a:t> </a:t>
            </a:r>
            <a:r>
              <a:rPr lang="fr-CH" sz="4000" dirty="0" err="1"/>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In contrast to supervised machine learning algorithms, they:</a:t>
            </a:r>
          </a:p>
          <a:p>
            <a:pPr lvl="1" algn="just"/>
            <a:r>
              <a:rPr lang="en-US" sz="2000" dirty="0">
                <a:latin typeface="Arial"/>
                <a:cs typeface="Arial"/>
              </a:rPr>
              <a:t>are applied when the information used to train is neither classified nor labeled.</a:t>
            </a:r>
          </a:p>
          <a:p>
            <a:pPr lvl="1" algn="just"/>
            <a:r>
              <a:rPr lang="en-US" sz="2000" dirty="0">
                <a:latin typeface="Arial"/>
                <a:cs typeface="Arial"/>
              </a:rPr>
              <a:t>can infer a function to describe a hidden structure from unlabeled data. </a:t>
            </a:r>
          </a:p>
          <a:p>
            <a:pPr lvl="1" algn="just"/>
            <a:r>
              <a:rPr lang="en-US" sz="2000" dirty="0">
                <a:latin typeface="Arial"/>
                <a:cs typeface="Arial"/>
              </a:rPr>
              <a:t>do not figure out the right output, but explore the data and can draw inferences from datasets to describe hidden structures from unlabeled data.</a:t>
            </a:r>
          </a:p>
          <a:p>
            <a:pPr algn="just"/>
            <a:r>
              <a:rPr lang="en-US" sz="2400" dirty="0">
                <a:latin typeface="Arial"/>
                <a:cs typeface="Arial"/>
              </a:rPr>
              <a:t>The goal for unsupervised learning is to model the underlying structure or distribution in the data in order to learn more about the data.</a:t>
            </a:r>
          </a:p>
        </p:txBody>
      </p:sp>
    </p:spTree>
    <p:extLst>
      <p:ext uri="{BB962C8B-B14F-4D97-AF65-F5344CB8AC3E}">
        <p14:creationId xmlns:p14="http://schemas.microsoft.com/office/powerpoint/2010/main" val="3487793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C7D4-ADAE-2E4A-B06C-FB8DABB2C6F9}"/>
              </a:ext>
            </a:extLst>
          </p:cNvPr>
          <p:cNvSpPr>
            <a:spLocks noGrp="1"/>
          </p:cNvSpPr>
          <p:nvPr>
            <p:ph type="title"/>
          </p:nvPr>
        </p:nvSpPr>
        <p:spPr/>
        <p:txBody>
          <a:bodyPr/>
          <a:lstStyle/>
          <a:p>
            <a:r>
              <a:rPr lang="en-CH" dirty="0"/>
              <a:t>Clustering</a:t>
            </a:r>
          </a:p>
        </p:txBody>
      </p:sp>
      <p:sp>
        <p:nvSpPr>
          <p:cNvPr id="3" name="Content Placeholder 2">
            <a:extLst>
              <a:ext uri="{FF2B5EF4-FFF2-40B4-BE49-F238E27FC236}">
                <a16:creationId xmlns:a16="http://schemas.microsoft.com/office/drawing/2014/main" id="{36403F93-57A3-034A-91FE-33C585FBBC11}"/>
              </a:ext>
            </a:extLst>
          </p:cNvPr>
          <p:cNvSpPr>
            <a:spLocks noGrp="1"/>
          </p:cNvSpPr>
          <p:nvPr>
            <p:ph idx="1"/>
          </p:nvPr>
        </p:nvSpPr>
        <p:spPr/>
        <p:txBody>
          <a:bodyPr/>
          <a:lstStyle/>
          <a:p>
            <a:r>
              <a:rPr lang="en-GB" dirty="0"/>
              <a:t>Pattern detection: discover hidden patterns in your data</a:t>
            </a:r>
          </a:p>
          <a:p>
            <a:r>
              <a:rPr lang="en-GB" dirty="0"/>
              <a:t>Compression: replace all cluster members by one representative</a:t>
            </a:r>
          </a:p>
          <a:p>
            <a:r>
              <a:rPr lang="en-GB" dirty="0"/>
              <a:t>Data augmentation: replace noisy feature vectors by the cluster consensus vector</a:t>
            </a:r>
          </a:p>
          <a:p>
            <a:r>
              <a:rPr lang="en-GB" dirty="0"/>
              <a:t>Dimensionality reduction: replace a feature vector by cluster similarities</a:t>
            </a:r>
          </a:p>
          <a:p>
            <a:r>
              <a:rPr lang="en-GB" dirty="0"/>
              <a:t>Outlier detection: detect feature vectors far away from cluster </a:t>
            </a:r>
            <a:r>
              <a:rPr lang="en-GB" dirty="0" err="1"/>
              <a:t>centers</a:t>
            </a:r>
            <a:endParaRPr lang="en-GB" dirty="0"/>
          </a:p>
          <a:p>
            <a:r>
              <a:rPr lang="en-GB" dirty="0" err="1"/>
              <a:t>Semisupervised</a:t>
            </a:r>
            <a:r>
              <a:rPr lang="en-GB" dirty="0"/>
              <a:t> learning: assign cluster labels to </a:t>
            </a:r>
            <a:r>
              <a:rPr lang="en-GB" dirty="0" err="1"/>
              <a:t>unlabeled</a:t>
            </a:r>
            <a:r>
              <a:rPr lang="en-GB" dirty="0"/>
              <a:t> cluster members</a:t>
            </a:r>
          </a:p>
        </p:txBody>
      </p:sp>
      <p:sp>
        <p:nvSpPr>
          <p:cNvPr id="4" name="Footer Placeholder 3">
            <a:extLst>
              <a:ext uri="{FF2B5EF4-FFF2-40B4-BE49-F238E27FC236}">
                <a16:creationId xmlns:a16="http://schemas.microsoft.com/office/drawing/2014/main" id="{3CF96BB5-CE96-1742-A0F4-CD995630EF68}"/>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EF99536D-C8E3-1A42-A771-EF4ECFC8A51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3356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2EF3-EE23-1148-AA1C-13A4484C3DEB}"/>
              </a:ext>
            </a:extLst>
          </p:cNvPr>
          <p:cNvSpPr>
            <a:spLocks noGrp="1"/>
          </p:cNvSpPr>
          <p:nvPr>
            <p:ph type="title"/>
          </p:nvPr>
        </p:nvSpPr>
        <p:spPr/>
        <p:txBody>
          <a:bodyPr/>
          <a:lstStyle/>
          <a:p>
            <a:r>
              <a:rPr lang="en-GB" dirty="0"/>
              <a:t>K-</a:t>
            </a:r>
            <a:r>
              <a:rPr lang="en-CH" dirty="0"/>
              <a:t>means Clustering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E9FBE68-2B21-3E43-8EAD-E019F798AE1F}"/>
                  </a:ext>
                </a:extLst>
              </p:cNvPr>
              <p:cNvSpPr/>
              <p:nvPr/>
            </p:nvSpPr>
            <p:spPr>
              <a:xfrm>
                <a:off x="1355124" y="2136337"/>
                <a:ext cx="9358184" cy="4263155"/>
              </a:xfrm>
              <a:prstGeom prst="rect">
                <a:avLst/>
              </a:prstGeom>
            </p:spPr>
            <p:txBody>
              <a:bodyPr wrap="square">
                <a:spAutoFit/>
              </a:bodyPr>
              <a:lstStyle/>
              <a:p>
                <a:pPr>
                  <a:buFont typeface="+mj-lt"/>
                  <a:buAutoNum type="arabicPeriod"/>
                </a:pPr>
                <a:r>
                  <a:rPr lang="en-GB" dirty="0">
                    <a:solidFill>
                      <a:srgbClr val="000000"/>
                    </a:solidFill>
                    <a:latin typeface="Helvetica Neue" panose="02000503000000020004" pitchFamily="2" charset="0"/>
                  </a:rPr>
                  <a:t> Choose </a:t>
                </a:r>
                <a14:m>
                  <m:oMath xmlns:m="http://schemas.openxmlformats.org/officeDocument/2006/math">
                    <m:r>
                      <a:rPr lang="fr-CH" b="0" i="1" smtClean="0">
                        <a:solidFill>
                          <a:srgbClr val="000000"/>
                        </a:solidFill>
                        <a:latin typeface="Cambria Math" panose="02040503050406030204" pitchFamily="18" charset="0"/>
                      </a:rPr>
                      <m:t>𝐾</m:t>
                    </m:r>
                  </m:oMath>
                </a14:m>
                <a:r>
                  <a:rPr lang="en-GB" dirty="0">
                    <a:solidFill>
                      <a:srgbClr val="000000"/>
                    </a:solidFill>
                    <a:latin typeface="Helvetica Neue" panose="02000503000000020004" pitchFamily="2" charset="0"/>
                  </a:rPr>
                  <a:t> points from </a:t>
                </a:r>
                <a:r>
                  <a:rPr lang="fr-CH" b="1" dirty="0"/>
                  <a:t> </a:t>
                </a:r>
                <a14:m>
                  <m:oMath xmlns:m="http://schemas.openxmlformats.org/officeDocument/2006/math">
                    <m:d>
                      <m:dPr>
                        <m:ctrlPr>
                          <a:rPr lang="fr-CH" b="1" i="1">
                            <a:latin typeface="Cambria Math" panose="02040503050406030204" pitchFamily="18" charset="0"/>
                          </a:rPr>
                        </m:ctrlPr>
                      </m:dPr>
                      <m:e>
                        <m:m>
                          <m:mPr>
                            <m:mcs>
                              <m:mc>
                                <m:mcPr>
                                  <m:count m:val="3"/>
                                  <m:mcJc m:val="center"/>
                                </m:mcPr>
                              </m:mc>
                            </m:mcs>
                            <m:ctrlPr>
                              <a:rPr lang="fr-CH" b="1" i="1">
                                <a:latin typeface="Cambria Math" panose="02040503050406030204" pitchFamily="18" charset="0"/>
                              </a:rPr>
                            </m:ctrlPr>
                          </m:mPr>
                          <m:m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1</m:t>
                                  </m:r>
                                </m:sub>
                              </m:sSub>
                              <m:r>
                                <m:rPr>
                                  <m:brk m:alnAt="7"/>
                                </m:rP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2</m:t>
                                  </m:r>
                                </m:sub>
                              </m:sSub>
                            </m:e>
                            <m:e>
                              <m:r>
                                <a:rPr lang="fr-CH" b="1" i="1">
                                  <a:latin typeface="Cambria Math" panose="02040503050406030204" pitchFamily="18" charset="0"/>
                                </a:rPr>
                                <m:t>⋯</m:t>
                              </m:r>
                            </m:e>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𝑁</m:t>
                                  </m:r>
                                </m:sub>
                              </m:sSub>
                            </m:e>
                          </m:mr>
                        </m:m>
                      </m:e>
                    </m:d>
                    <m:r>
                      <a:rPr lang="fr-CH" b="1" i="1">
                        <a:latin typeface="Cambria Math" panose="02040503050406030204" pitchFamily="18" charset="0"/>
                      </a:rPr>
                      <m:t> </m:t>
                    </m:r>
                  </m:oMath>
                </a14:m>
                <a:r>
                  <a:rPr lang="en-GB" dirty="0">
                    <a:solidFill>
                      <a:srgbClr val="000000"/>
                    </a:solidFill>
                    <a:latin typeface="Helvetica Neue" panose="02000503000000020004" pitchFamily="2" charset="0"/>
                  </a:rPr>
                  <a:t>as initial values for the cluster </a:t>
                </a:r>
                <a:r>
                  <a:rPr lang="en-GB" dirty="0" err="1">
                    <a:solidFill>
                      <a:srgbClr val="000000"/>
                    </a:solidFill>
                    <a:latin typeface="Helvetica Neue" panose="02000503000000020004" pitchFamily="2" charset="0"/>
                  </a:rPr>
                  <a:t>centers</a:t>
                </a:r>
                <a:r>
                  <a:rPr lang="en-GB" dirty="0">
                    <a:solidFill>
                      <a:srgbClr val="000000"/>
                    </a:solidFill>
                    <a:latin typeface="Helvetica Neue" panose="02000503000000020004" pitchFamily="2" charset="0"/>
                  </a:rPr>
                  <a:t> </a:t>
                </a:r>
                <a14:m>
                  <m:oMath xmlns:m="http://schemas.openxmlformats.org/officeDocument/2006/math">
                    <m:sSub>
                      <m:sSubPr>
                        <m:ctrlPr>
                          <a:rPr lang="en-GB" i="1" smtClean="0">
                            <a:solidFill>
                              <a:srgbClr val="000000"/>
                            </a:solidFill>
                            <a:latin typeface="Cambria Math" panose="02040503050406030204" pitchFamily="18" charset="0"/>
                          </a:rPr>
                        </m:ctrlPr>
                      </m:sSubPr>
                      <m:e>
                        <m:r>
                          <a:rPr lang="en-GB" b="1" i="1" smtClean="0">
                            <a:solidFill>
                              <a:srgbClr val="000000"/>
                            </a:solidFill>
                            <a:latin typeface="Cambria Math" panose="02040503050406030204" pitchFamily="18" charset="0"/>
                            <a:ea typeface="Cambria Math" panose="02040503050406030204" pitchFamily="18" charset="0"/>
                          </a:rPr>
                          <m:t>𝝁</m:t>
                        </m:r>
                      </m:e>
                      <m:sub>
                        <m:r>
                          <a:rPr lang="fr-CH" b="0" i="1" smtClean="0">
                            <a:solidFill>
                              <a:srgbClr val="000000"/>
                            </a:solidFill>
                            <a:latin typeface="Cambria Math" panose="02040503050406030204" pitchFamily="18" charset="0"/>
                          </a:rPr>
                          <m:t>𝑘</m:t>
                        </m:r>
                      </m:sub>
                    </m:sSub>
                  </m:oMath>
                </a14:m>
                <a:r>
                  <a:rPr lang="en-GB" dirty="0">
                    <a:solidFill>
                      <a:srgbClr val="000000"/>
                    </a:solidFill>
                    <a:latin typeface="Helvetica Neue" panose="02000503000000020004" pitchFamily="2" charset="0"/>
                  </a:rPr>
                  <a:t>.  </a:t>
                </a:r>
                <a:br>
                  <a:rPr lang="en-GB" dirty="0">
                    <a:solidFill>
                      <a:srgbClr val="000000"/>
                    </a:solidFill>
                    <a:latin typeface="Helvetica Neue" panose="02000503000000020004" pitchFamily="2" charset="0"/>
                  </a:rPr>
                </a:br>
                <a:r>
                  <a:rPr lang="en-GB" dirty="0">
                    <a:solidFill>
                      <a:srgbClr val="000000"/>
                    </a:solidFill>
                    <a:latin typeface="Helvetica Neue" panose="02000503000000020004" pitchFamily="2" charset="0"/>
                  </a:rPr>
                  <a:t>    These initial points should be spread out over the dataset.</a:t>
                </a:r>
                <a:br>
                  <a:rPr lang="en-GB" dirty="0">
                    <a:solidFill>
                      <a:srgbClr val="000000"/>
                    </a:solidFill>
                    <a:latin typeface="Helvetica Neue" panose="02000503000000020004" pitchFamily="2" charset="0"/>
                  </a:rPr>
                </a:b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Assignment step: assign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r>
                      <a:rPr lang="fr-CH" b="0" i="1" smtClean="0">
                        <a:latin typeface="Cambria Math" panose="02040503050406030204" pitchFamily="18" charset="0"/>
                      </a:rPr>
                      <m:t>, </m:t>
                    </m:r>
                  </m:oMath>
                </a14:m>
                <a:r>
                  <a:rPr lang="en-GB" dirty="0">
                    <a:solidFill>
                      <a:srgbClr val="000000"/>
                    </a:solidFill>
                    <a:latin typeface="Helvetica Neue" panose="02000503000000020004" pitchFamily="2" charset="0"/>
                  </a:rPr>
                  <a:t>to the cluster with the closest </a:t>
                </a:r>
                <a:r>
                  <a:rPr lang="en-GB" dirty="0" err="1">
                    <a:solidFill>
                      <a:srgbClr val="000000"/>
                    </a:solidFill>
                    <a:latin typeface="Helvetica Neue" panose="02000503000000020004" pitchFamily="2" charset="0"/>
                  </a:rPr>
                  <a:t>center</a:t>
                </a:r>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func>
                      <m:funcPr>
                        <m:ctrlPr>
                          <a:rPr lang="fr-CH" b="0" i="1" smtClean="0">
                            <a:solidFill>
                              <a:srgbClr val="000000"/>
                            </a:solidFill>
                            <a:latin typeface="Cambria Math" panose="02040503050406030204" pitchFamily="18" charset="0"/>
                          </a:rPr>
                        </m:ctrlPr>
                      </m:funcPr>
                      <m:fName>
                        <m:limLow>
                          <m:limLowPr>
                            <m:ctrlPr>
                              <a:rPr lang="fr-CH" b="0"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argmin</m:t>
                            </m:r>
                          </m:e>
                          <m:lim>
                            <m:r>
                              <a:rPr lang="fr-CH" b="0" i="1" smtClean="0">
                                <a:solidFill>
                                  <a:srgbClr val="000000"/>
                                </a:solidFill>
                                <a:latin typeface="Cambria Math" panose="02040503050406030204" pitchFamily="18" charset="0"/>
                              </a:rPr>
                              <m:t>𝑘</m:t>
                            </m:r>
                          </m:lim>
                        </m:limLow>
                      </m:fName>
                      <m:e>
                        <m:sSup>
                          <m:sSupPr>
                            <m:ctrlPr>
                              <a:rPr lang="fr-CH" b="0" i="1" smtClean="0">
                                <a:solidFill>
                                  <a:srgbClr val="000000"/>
                                </a:solidFill>
                                <a:latin typeface="Cambria Math" panose="02040503050406030204" pitchFamily="18" charset="0"/>
                              </a:rPr>
                            </m:ctrlPr>
                          </m:sSupPr>
                          <m:e>
                            <m:d>
                              <m:dPr>
                                <m:begChr m:val="‖"/>
                                <m:endChr m:val="‖"/>
                                <m:ctrlPr>
                                  <a:rPr lang="fr-CH" b="0"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func>
                  </m:oMath>
                </a14:m>
                <a:br>
                  <a:rPr lang="fr-CH" b="0" dirty="0">
                    <a:solidFill>
                      <a:srgbClr val="000000"/>
                    </a:solidFill>
                    <a:latin typeface="Helvetica Neue" panose="02000503000000020004" pitchFamily="2" charset="0"/>
                  </a:rPr>
                </a:br>
                <a:endParaRPr lang="fr-CH" b="0"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Update step: recalculate new </a:t>
                </a: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 </m:t>
                    </m:r>
                  </m:oMath>
                </a14:m>
                <a:r>
                  <a:rPr lang="en-GB" dirty="0">
                    <a:solidFill>
                      <a:srgbClr val="000000"/>
                    </a:solidFill>
                    <a:latin typeface="Helvetica Neue" panose="02000503000000020004" pitchFamily="2" charset="0"/>
                  </a:rPr>
                  <a:t>based on cluster assignments</a:t>
                </a:r>
                <a:r>
                  <a:rPr lang="en-GB" dirty="0">
                    <a:solidFill>
                      <a:srgbClr val="000000"/>
                    </a:solidFill>
                  </a:rPr>
                  <a:t> </a:t>
                </a:r>
                <a14:m>
                  <m:oMath xmlns:m="http://schemas.openxmlformats.org/officeDocument/2006/math">
                    <m:sSub>
                      <m:sSubPr>
                        <m:ctrlPr>
                          <a:rPr lang="en-GB" i="1">
                            <a:solidFill>
                              <a:srgbClr val="000000"/>
                            </a:solidFill>
                            <a:latin typeface="Cambria Math" panose="02040503050406030204" pitchFamily="18" charset="0"/>
                          </a:rPr>
                        </m:ctrlPr>
                      </m:sSubPr>
                      <m:e>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𝐶</m:t>
                            </m:r>
                          </m:e>
                          <m:sub>
                            <m:r>
                              <a:rPr lang="fr-CH" b="0" i="1" smtClean="0">
                                <a:solidFill>
                                  <a:srgbClr val="000000"/>
                                </a:solidFill>
                                <a:latin typeface="Cambria Math" panose="02040503050406030204" pitchFamily="18" charset="0"/>
                              </a:rPr>
                              <m:t>𝑘</m:t>
                            </m:r>
                          </m:sub>
                        </m:sSub>
                        <m:r>
                          <a:rPr lang="fr-CH" b="0" i="1" smtClean="0">
                            <a:solidFill>
                              <a:srgbClr val="000000"/>
                            </a:solidFill>
                            <a:latin typeface="Cambria Math" panose="02040503050406030204" pitchFamily="18" charset="0"/>
                          </a:rPr>
                          <m:t>=</m:t>
                        </m:r>
                        <m:d>
                          <m:dPr>
                            <m:begChr m:val="{"/>
                            <m:endChr m:val="}"/>
                            <m:ctrlPr>
                              <a:rPr lang="fr-CH" i="1">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𝑖</m:t>
                            </m:r>
                          </m:e>
                          <m:e>
                            <m:sSub>
                              <m:sSubPr>
                                <m:ctrlPr>
                                  <a:rPr lang="fr-CH"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𝑘</m:t>
                            </m:r>
                          </m:e>
                        </m:d>
                      </m:e>
                      <m:sub/>
                    </m:sSub>
                  </m:oMath>
                </a14:m>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d>
                          <m:dPr>
                            <m:begChr m:val="|"/>
                            <m:endChr m:val="|"/>
                            <m:ctrlPr>
                              <a:rPr lang="fr-CH" i="1">
                                <a:solidFill>
                                  <a:srgbClr val="000000"/>
                                </a:solidFill>
                                <a:latin typeface="Cambria Math" panose="02040503050406030204" pitchFamily="18" charset="0"/>
                              </a:rPr>
                            </m:ctrlPr>
                          </m:dPr>
                          <m:e>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e>
                        </m:d>
                      </m:den>
                    </m:f>
                    <m:nary>
                      <m:naryPr>
                        <m:chr m:val="∑"/>
                        <m:supHide m:val="on"/>
                        <m:ctrlPr>
                          <a:rPr lang="fr-CH" i="1">
                            <a:solidFill>
                              <a:srgbClr val="000000"/>
                            </a:solidFill>
                            <a:latin typeface="Cambria Math" panose="02040503050406030204" pitchFamily="18" charset="0"/>
                          </a:rPr>
                        </m:ctrlPr>
                      </m:naryPr>
                      <m:sub>
                        <m:r>
                          <m:rPr>
                            <m:brk m:alnAt="7"/>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ea typeface="Cambria Math" panose="02040503050406030204" pitchFamily="18" charset="0"/>
                          </a:rPr>
                          <m:t>∈</m:t>
                        </m:r>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sub>
                      <m:sup/>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oMath>
                </a14:m>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Iterate steps 2 &amp; 3 until convergence</a:t>
                </a:r>
              </a:p>
              <a:p>
                <a:pPr>
                  <a:buFont typeface="+mj-lt"/>
                  <a:buAutoNum type="arabicPeriod"/>
                </a:pPr>
                <a:endParaRPr lang="en-GB" dirty="0">
                  <a:solidFill>
                    <a:srgbClr val="000000"/>
                  </a:solidFill>
                  <a:latin typeface="Helvetica Neue" panose="02000503000000020004" pitchFamily="2" charset="0"/>
                </a:endParaRPr>
              </a:p>
            </p:txBody>
          </p:sp>
        </mc:Choice>
        <mc:Fallback xmlns="">
          <p:sp>
            <p:nvSpPr>
              <p:cNvPr id="4" name="Rectangle 3">
                <a:extLst>
                  <a:ext uri="{FF2B5EF4-FFF2-40B4-BE49-F238E27FC236}">
                    <a16:creationId xmlns:a16="http://schemas.microsoft.com/office/drawing/2014/main" id="{8E9FBE68-2B21-3E43-8EAD-E019F798AE1F}"/>
                  </a:ext>
                </a:extLst>
              </p:cNvPr>
              <p:cNvSpPr>
                <a:spLocks noRot="1" noChangeAspect="1" noMove="1" noResize="1" noEditPoints="1" noAdjustHandles="1" noChangeArrowheads="1" noChangeShapeType="1" noTextEdit="1"/>
              </p:cNvSpPr>
              <p:nvPr/>
            </p:nvSpPr>
            <p:spPr>
              <a:xfrm>
                <a:off x="1355124" y="2136337"/>
                <a:ext cx="9358184" cy="4263155"/>
              </a:xfrm>
              <a:prstGeom prst="rect">
                <a:avLst/>
              </a:prstGeom>
              <a:blipFill>
                <a:blip r:embed="rId2"/>
                <a:stretch>
                  <a:fillRect l="-407" t="-890" b="-3264"/>
                </a:stretch>
              </a:blipFill>
            </p:spPr>
            <p:txBody>
              <a:bodyPr/>
              <a:lstStyle/>
              <a:p>
                <a:r>
                  <a:rPr lang="en-CH">
                    <a:noFill/>
                  </a:rPr>
                  <a:t> </a:t>
                </a:r>
              </a:p>
            </p:txBody>
          </p:sp>
        </mc:Fallback>
      </mc:AlternateContent>
      <p:sp>
        <p:nvSpPr>
          <p:cNvPr id="6" name="TextBox 5">
            <a:hlinkClick r:id="rId3"/>
            <a:extLst>
              <a:ext uri="{FF2B5EF4-FFF2-40B4-BE49-F238E27FC236}">
                <a16:creationId xmlns:a16="http://schemas.microsoft.com/office/drawing/2014/main" id="{C8DAA0E5-6212-4443-B1F2-153CDE6729E8}"/>
              </a:ext>
            </a:extLst>
          </p:cNvPr>
          <p:cNvSpPr txBox="1"/>
          <p:nvPr/>
        </p:nvSpPr>
        <p:spPr>
          <a:xfrm>
            <a:off x="7862920" y="5721178"/>
            <a:ext cx="2973956" cy="584775"/>
          </a:xfrm>
          <a:prstGeom prst="rect">
            <a:avLst/>
          </a:prstGeom>
          <a:noFill/>
        </p:spPr>
        <p:txBody>
          <a:bodyPr wrap="none" rtlCol="0">
            <a:spAutoFit/>
          </a:bodyPr>
          <a:lstStyle/>
          <a:p>
            <a:r>
              <a:rPr lang="en-CH" sz="3200" dirty="0">
                <a:hlinkClick r:id="rId3"/>
              </a:rPr>
              <a:t>K-means at work</a:t>
            </a:r>
            <a:endParaRPr lang="en-CH" sz="3200" dirty="0"/>
          </a:p>
        </p:txBody>
      </p:sp>
      <p:sp>
        <p:nvSpPr>
          <p:cNvPr id="3" name="Footer Placeholder 2">
            <a:extLst>
              <a:ext uri="{FF2B5EF4-FFF2-40B4-BE49-F238E27FC236}">
                <a16:creationId xmlns:a16="http://schemas.microsoft.com/office/drawing/2014/main" id="{D3D02D00-6232-224C-A945-D375CEB560BC}"/>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FA284886-6603-5F4B-A265-6DFB3A96BCB1}"/>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474351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1" name="Picture 10"/>
          <p:cNvPicPr>
            <a:picLocks noChangeAspect="1"/>
          </p:cNvPicPr>
          <p:nvPr/>
        </p:nvPicPr>
        <p:blipFill rotWithShape="1">
          <a:blip r:embed="rId4"/>
          <a:srcRect l="30277" t="34321" r="44793" b="30247"/>
          <a:stretch/>
        </p:blipFill>
        <p:spPr>
          <a:xfrm>
            <a:off x="4309419" y="1718158"/>
            <a:ext cx="3647358" cy="2915912"/>
          </a:xfrm>
          <a:prstGeom prst="rect">
            <a:avLst/>
          </a:prstGeom>
        </p:spPr>
      </p:pic>
      <p:pic>
        <p:nvPicPr>
          <p:cNvPr id="12" name="Picture 11"/>
          <p:cNvPicPr>
            <a:picLocks noChangeAspect="1"/>
          </p:cNvPicPr>
          <p:nvPr/>
        </p:nvPicPr>
        <p:blipFill rotWithShape="1">
          <a:blip r:embed="rId5"/>
          <a:srcRect l="30555" t="33951" r="45278" b="29877"/>
          <a:stretch/>
        </p:blipFill>
        <p:spPr>
          <a:xfrm>
            <a:off x="8448726" y="1718158"/>
            <a:ext cx="3535729" cy="2976811"/>
          </a:xfrm>
          <a:prstGeom prst="rect">
            <a:avLst/>
          </a:prstGeom>
        </p:spPr>
      </p:pic>
      <p:pic>
        <p:nvPicPr>
          <p:cNvPr id="13" name="Picture 12"/>
          <p:cNvPicPr>
            <a:picLocks noChangeAspect="1"/>
          </p:cNvPicPr>
          <p:nvPr/>
        </p:nvPicPr>
        <p:blipFill rotWithShape="1">
          <a:blip r:embed="rId6"/>
          <a:srcRect l="20417" t="17654" r="34862" b="16419"/>
          <a:stretch/>
        </p:blipFill>
        <p:spPr>
          <a:xfrm>
            <a:off x="454054" y="1781654"/>
            <a:ext cx="3363416" cy="2788920"/>
          </a:xfrm>
          <a:prstGeom prst="rect">
            <a:avLst/>
          </a:prstGeom>
        </p:spPr>
      </p:pic>
      <p:sp>
        <p:nvSpPr>
          <p:cNvPr id="14" name="Rectangle 13"/>
          <p:cNvSpPr/>
          <p:nvPr/>
        </p:nvSpPr>
        <p:spPr>
          <a:xfrm>
            <a:off x="4690541" y="4734677"/>
            <a:ext cx="2941320" cy="646331"/>
          </a:xfrm>
          <a:prstGeom prst="rect">
            <a:avLst/>
          </a:prstGeom>
        </p:spPr>
        <p:txBody>
          <a:bodyPr wrap="square">
            <a:spAutoFit/>
          </a:bodyPr>
          <a:lstStyle/>
          <a:p>
            <a:pPr lvl="0" algn="ctr">
              <a:defRPr/>
            </a:pPr>
            <a:r>
              <a:rPr lang="en-US" dirty="0"/>
              <a:t>K-means initially assigns each point to one of two clusters.</a:t>
            </a:r>
          </a:p>
        </p:txBody>
      </p:sp>
      <p:sp>
        <p:nvSpPr>
          <p:cNvPr id="15" name="Rectangle 14"/>
          <p:cNvSpPr/>
          <p:nvPr/>
        </p:nvSpPr>
        <p:spPr>
          <a:xfrm>
            <a:off x="8338667" y="4734677"/>
            <a:ext cx="3672840" cy="923330"/>
          </a:xfrm>
          <a:prstGeom prst="rect">
            <a:avLst/>
          </a:prstGeom>
        </p:spPr>
        <p:txBody>
          <a:bodyPr wrap="square">
            <a:spAutoFit/>
          </a:bodyPr>
          <a:lstStyle/>
          <a:p>
            <a:pPr lvl="0" algn="ctr">
              <a:defRPr/>
            </a:pPr>
            <a:r>
              <a:rPr lang="en-US" dirty="0"/>
              <a:t>The centers of each subgroup is calculated as the average position of all the points in that group.</a:t>
            </a:r>
          </a:p>
        </p:txBody>
      </p:sp>
    </p:spTree>
    <p:extLst>
      <p:ext uri="{BB962C8B-B14F-4D97-AF65-F5344CB8AC3E}">
        <p14:creationId xmlns:p14="http://schemas.microsoft.com/office/powerpoint/2010/main" val="2649261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8" name="Picture 7"/>
          <p:cNvPicPr>
            <a:picLocks noChangeAspect="1"/>
          </p:cNvPicPr>
          <p:nvPr/>
        </p:nvPicPr>
        <p:blipFill rotWithShape="1">
          <a:blip r:embed="rId4"/>
          <a:srcRect l="30416" t="34075" r="45000" b="29629"/>
          <a:stretch/>
        </p:blipFill>
        <p:spPr>
          <a:xfrm>
            <a:off x="363905" y="1595967"/>
            <a:ext cx="3596738" cy="2987016"/>
          </a:xfrm>
          <a:prstGeom prst="rect">
            <a:avLst/>
          </a:prstGeom>
        </p:spPr>
      </p:pic>
      <p:pic>
        <p:nvPicPr>
          <p:cNvPr id="9" name="Picture 8"/>
          <p:cNvPicPr>
            <a:picLocks noChangeAspect="1"/>
          </p:cNvPicPr>
          <p:nvPr/>
        </p:nvPicPr>
        <p:blipFill rotWithShape="1">
          <a:blip r:embed="rId5"/>
          <a:srcRect l="30763" t="34199" r="45487" b="29875"/>
          <a:stretch/>
        </p:blipFill>
        <p:spPr>
          <a:xfrm>
            <a:off x="4253964" y="1626417"/>
            <a:ext cx="3474720" cy="2956566"/>
          </a:xfrm>
          <a:prstGeom prst="rect">
            <a:avLst/>
          </a:prstGeom>
        </p:spPr>
      </p:pic>
      <p:pic>
        <p:nvPicPr>
          <p:cNvPr id="14" name="Picture 13"/>
          <p:cNvPicPr>
            <a:picLocks noChangeAspect="1"/>
          </p:cNvPicPr>
          <p:nvPr/>
        </p:nvPicPr>
        <p:blipFill rotWithShape="1">
          <a:blip r:embed="rId6"/>
          <a:srcRect l="30139" t="34691" r="45069" b="29877"/>
          <a:stretch/>
        </p:blipFill>
        <p:spPr>
          <a:xfrm>
            <a:off x="8022006" y="1640417"/>
            <a:ext cx="3627169" cy="2915912"/>
          </a:xfrm>
          <a:prstGeom prst="rect">
            <a:avLst/>
          </a:prstGeom>
        </p:spPr>
      </p:pic>
      <p:sp>
        <p:nvSpPr>
          <p:cNvPr id="17" name="Rectangle 16"/>
          <p:cNvSpPr/>
          <p:nvPr/>
        </p:nvSpPr>
        <p:spPr>
          <a:xfrm>
            <a:off x="272514" y="4689663"/>
            <a:ext cx="3779520" cy="1477328"/>
          </a:xfrm>
          <a:prstGeom prst="rect">
            <a:avLst/>
          </a:prstGeom>
        </p:spPr>
        <p:txBody>
          <a:bodyPr wrap="square">
            <a:spAutoFit/>
          </a:bodyPr>
          <a:lstStyle/>
          <a:p>
            <a:pPr lvl="0" algn="ctr">
              <a:defRPr/>
            </a:pPr>
            <a:r>
              <a:rPr lang="en-US" dirty="0"/>
              <a:t>All the points closest to the solid blue triangle are assigned to the corresponding cluster while those close to the solid green circle are assigned to the other cluster.</a:t>
            </a:r>
          </a:p>
        </p:txBody>
      </p:sp>
      <p:sp>
        <p:nvSpPr>
          <p:cNvPr id="5" name="Rectangle 4"/>
          <p:cNvSpPr/>
          <p:nvPr/>
        </p:nvSpPr>
        <p:spPr>
          <a:xfrm>
            <a:off x="4253964" y="4689663"/>
            <a:ext cx="3794760" cy="923330"/>
          </a:xfrm>
          <a:prstGeom prst="rect">
            <a:avLst/>
          </a:prstGeom>
        </p:spPr>
        <p:txBody>
          <a:bodyPr wrap="square">
            <a:spAutoFit/>
          </a:bodyPr>
          <a:lstStyle/>
          <a:p>
            <a:pPr lvl="0" algn="ctr">
              <a:defRPr/>
            </a:pPr>
            <a:r>
              <a:rPr lang="en-US" dirty="0"/>
              <a:t>New cluster centers are calculated and each observation reassigned to the cluster of the nearest center.</a:t>
            </a:r>
          </a:p>
        </p:txBody>
      </p:sp>
    </p:spTree>
    <p:extLst>
      <p:ext uri="{BB962C8B-B14F-4D97-AF65-F5344CB8AC3E}">
        <p14:creationId xmlns:p14="http://schemas.microsoft.com/office/powerpoint/2010/main" val="3335896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5" name="Picture 14"/>
          <p:cNvPicPr>
            <a:picLocks noChangeAspect="1"/>
          </p:cNvPicPr>
          <p:nvPr/>
        </p:nvPicPr>
        <p:blipFill rotWithShape="1">
          <a:blip r:embed="rId4"/>
          <a:srcRect l="30625" t="34938" r="45417" b="30123"/>
          <a:stretch/>
        </p:blipFill>
        <p:spPr>
          <a:xfrm>
            <a:off x="1729740" y="1718412"/>
            <a:ext cx="4381500" cy="3594100"/>
          </a:xfrm>
          <a:prstGeom prst="rect">
            <a:avLst/>
          </a:prstGeom>
        </p:spPr>
      </p:pic>
      <p:pic>
        <p:nvPicPr>
          <p:cNvPr id="16" name="Picture 15"/>
          <p:cNvPicPr>
            <a:picLocks noChangeAspect="1"/>
          </p:cNvPicPr>
          <p:nvPr/>
        </p:nvPicPr>
        <p:blipFill rotWithShape="1">
          <a:blip r:embed="rId5"/>
          <a:srcRect l="30070" t="33951" r="45000" b="29877"/>
          <a:stretch/>
        </p:blipFill>
        <p:spPr>
          <a:xfrm>
            <a:off x="6111240" y="1654912"/>
            <a:ext cx="4559300" cy="3721100"/>
          </a:xfrm>
          <a:prstGeom prst="rect">
            <a:avLst/>
          </a:prstGeom>
        </p:spPr>
      </p:pic>
      <p:sp>
        <p:nvSpPr>
          <p:cNvPr id="11" name="Rectangle 10"/>
          <p:cNvSpPr/>
          <p:nvPr/>
        </p:nvSpPr>
        <p:spPr>
          <a:xfrm>
            <a:off x="2514600" y="5336528"/>
            <a:ext cx="7162800" cy="646331"/>
          </a:xfrm>
          <a:prstGeom prst="rect">
            <a:avLst/>
          </a:prstGeom>
        </p:spPr>
        <p:txBody>
          <a:bodyPr wrap="square">
            <a:spAutoFit/>
          </a:bodyPr>
          <a:lstStyle/>
          <a:p>
            <a:pPr algn="ctr">
              <a:defRPr/>
            </a:pPr>
            <a:r>
              <a:rPr lang="en-US" dirty="0"/>
              <a:t>The iterative process stops after a given number of iterations or when the assignment of data points to clusters isn’t changing. </a:t>
            </a:r>
          </a:p>
        </p:txBody>
      </p:sp>
    </p:spTree>
    <p:extLst>
      <p:ext uri="{BB962C8B-B14F-4D97-AF65-F5344CB8AC3E}">
        <p14:creationId xmlns:p14="http://schemas.microsoft.com/office/powerpoint/2010/main" val="22690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GB" sz="2400" dirty="0">
                <a:latin typeface="Arial"/>
                <a:cs typeface="Arial"/>
              </a:rPr>
              <a:t>Advantage</a:t>
            </a:r>
            <a:r>
              <a:rPr lang="en-GB" sz="2400">
                <a:latin typeface="Arial"/>
                <a:cs typeface="Arial"/>
              </a:rPr>
              <a:t>: easy </a:t>
            </a:r>
            <a:r>
              <a:rPr lang="en-GB" sz="2400" dirty="0">
                <a:latin typeface="Arial"/>
                <a:cs typeface="Arial"/>
              </a:rPr>
              <a:t>to implement and fast and efficient in terms of computational cost</a:t>
            </a:r>
          </a:p>
          <a:p>
            <a:pPr algn="just"/>
            <a:r>
              <a:rPr lang="en-US" sz="2400" dirty="0">
                <a:latin typeface="Arial" panose="020B0604020202020204" pitchFamily="34" charset="0"/>
                <a:cs typeface="Arial" panose="020B0604020202020204" pitchFamily="34" charset="0"/>
              </a:rPr>
              <a:t>Disadvantages: </a:t>
            </a:r>
          </a:p>
          <a:p>
            <a:pPr lvl="1" algn="just"/>
            <a:r>
              <a:rPr lang="en-US" sz="2000" dirty="0">
                <a:latin typeface="Arial" panose="020B0604020202020204" pitchFamily="34" charset="0"/>
                <a:cs typeface="Arial" panose="020B0604020202020204" pitchFamily="34" charset="0"/>
              </a:rPr>
              <a:t>Choice of K</a:t>
            </a:r>
          </a:p>
          <a:p>
            <a:pPr lvl="1" algn="just"/>
            <a:r>
              <a:rPr lang="en-US" sz="2000" dirty="0">
                <a:latin typeface="Arial" panose="020B0604020202020204" pitchFamily="34" charset="0"/>
                <a:cs typeface="Arial" panose="020B0604020202020204" pitchFamily="34" charset="0"/>
              </a:rPr>
              <a:t>Initial seeds have a strong impact on final results </a:t>
            </a:r>
          </a:p>
          <a:p>
            <a:pPr lvl="1" algn="just"/>
            <a:r>
              <a:rPr lang="en-US" sz="2000" dirty="0">
                <a:latin typeface="Arial" panose="020B0604020202020204" pitchFamily="34" charset="0"/>
                <a:cs typeface="Arial" panose="020B0604020202020204" pitchFamily="34" charset="0"/>
              </a:rPr>
              <a:t>Clustering data of varying sizes and density</a:t>
            </a:r>
          </a:p>
          <a:p>
            <a:pPr lvl="1" algn="just"/>
            <a:r>
              <a:rPr lang="en-US" sz="2000" dirty="0">
                <a:latin typeface="Arial" panose="020B0604020202020204" pitchFamily="34" charset="0"/>
                <a:cs typeface="Arial" panose="020B0604020202020204" pitchFamily="34" charset="0"/>
              </a:rPr>
              <a:t>Clustering outliers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2901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3175" y="959635"/>
            <a:ext cx="7105650" cy="541972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4" name="Rectangle 3"/>
          <p:cNvSpPr/>
          <p:nvPr/>
        </p:nvSpPr>
        <p:spPr>
          <a:xfrm>
            <a:off x="4028767" y="6256249"/>
            <a:ext cx="4134465" cy="307777"/>
          </a:xfrm>
          <a:prstGeom prst="rect">
            <a:avLst/>
          </a:prstGeom>
        </p:spPr>
        <p:txBody>
          <a:bodyPr wrap="none">
            <a:spAutoFit/>
          </a:bodyPr>
          <a:lstStyle/>
          <a:p>
            <a:r>
              <a:rPr lang="fr-CH" sz="1400" dirty="0">
                <a:latin typeface="Arial" panose="020B0604020202020204" pitchFamily="34" charset="0"/>
              </a:rPr>
              <a:t>Xiao et al. (2019) </a:t>
            </a:r>
            <a:r>
              <a:rPr lang="fr-CH" sz="1400" dirty="0" err="1">
                <a:latin typeface="Arial" panose="020B0604020202020204" pitchFamily="34" charset="0"/>
              </a:rPr>
              <a:t>Precision</a:t>
            </a:r>
            <a:r>
              <a:rPr lang="fr-CH" sz="1400" dirty="0">
                <a:latin typeface="Arial" panose="020B0604020202020204" pitchFamily="34" charset="0"/>
              </a:rPr>
              <a:t> </a:t>
            </a:r>
            <a:r>
              <a:rPr lang="fr-CH" sz="1400" dirty="0" err="1">
                <a:latin typeface="Arial" panose="020B0604020202020204" pitchFamily="34" charset="0"/>
              </a:rPr>
              <a:t>Medicine</a:t>
            </a:r>
            <a:r>
              <a:rPr lang="fr-CH" sz="1400" dirty="0">
                <a:latin typeface="Arial" panose="020B0604020202020204" pitchFamily="34" charset="0"/>
              </a:rPr>
              <a:t> and Imaging</a:t>
            </a:r>
            <a:endParaRPr lang="fr-CH" sz="1400" dirty="0"/>
          </a:p>
        </p:txBody>
      </p:sp>
    </p:spTree>
    <p:extLst>
      <p:ext uri="{BB962C8B-B14F-4D97-AF65-F5344CB8AC3E}">
        <p14:creationId xmlns:p14="http://schemas.microsoft.com/office/powerpoint/2010/main" val="1534999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9" name="Picture 8">
            <a:extLst>
              <a:ext uri="{FF2B5EF4-FFF2-40B4-BE49-F238E27FC236}">
                <a16:creationId xmlns:a16="http://schemas.microsoft.com/office/drawing/2014/main" id="{AE0E377C-412B-4138-A502-3A7C9800A760}"/>
              </a:ext>
            </a:extLst>
          </p:cNvPr>
          <p:cNvPicPr/>
          <p:nvPr/>
        </p:nvPicPr>
        <p:blipFill>
          <a:blip r:embed="rId4"/>
          <a:stretch/>
        </p:blipFill>
        <p:spPr>
          <a:xfrm>
            <a:off x="2786933" y="1690688"/>
            <a:ext cx="6667200" cy="4285800"/>
          </a:xfrm>
          <a:prstGeom prst="rect">
            <a:avLst/>
          </a:prstGeom>
          <a:ln>
            <a:noFill/>
          </a:ln>
        </p:spPr>
      </p:pic>
      <p:sp>
        <p:nvSpPr>
          <p:cNvPr id="10"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a:latin typeface="Arial"/>
              </a:rPr>
              <a:t>https://www.statista.com/statistics/1037970/global-healthcare-data-volume/</a:t>
            </a:r>
          </a:p>
        </p:txBody>
      </p:sp>
      <p:sp>
        <p:nvSpPr>
          <p:cNvPr id="11" name="TextShape 3">
            <a:extLst>
              <a:ext uri="{FF2B5EF4-FFF2-40B4-BE49-F238E27FC236}">
                <a16:creationId xmlns:a16="http://schemas.microsoft.com/office/drawing/2014/main" id="{8FF7AFE4-47BB-4297-97AD-6FBA0A64764F}"/>
              </a:ext>
            </a:extLst>
          </p:cNvPr>
          <p:cNvSpPr txBox="1"/>
          <p:nvPr/>
        </p:nvSpPr>
        <p:spPr>
          <a:xfrm>
            <a:off x="9582400" y="2198427"/>
            <a:ext cx="2444347" cy="864813"/>
          </a:xfrm>
          <a:prstGeom prst="rect">
            <a:avLst/>
          </a:prstGeom>
          <a:noFill/>
          <a:ln>
            <a:noFill/>
          </a:ln>
        </p:spPr>
        <p:txBody>
          <a:bodyPr lIns="90000" tIns="45000" rIns="90000" bIns="45000"/>
          <a:lstStyle/>
          <a:p>
            <a:r>
              <a:rPr lang="en-US" spc="-1" dirty="0">
                <a:latin typeface="Arial"/>
              </a:rPr>
              <a:t>1 </a:t>
            </a:r>
            <a:r>
              <a:rPr lang="en-US" spc="-1" dirty="0" err="1">
                <a:latin typeface="Arial"/>
              </a:rPr>
              <a:t>exabyte</a:t>
            </a:r>
            <a:r>
              <a:rPr lang="en-US" spc="-1" dirty="0">
                <a:latin typeface="Arial"/>
              </a:rPr>
              <a:t> = 1 billion gigabytes</a:t>
            </a:r>
          </a:p>
        </p:txBody>
      </p:sp>
      <p:sp>
        <p:nvSpPr>
          <p:cNvPr id="12" name="Title 20"/>
          <p:cNvSpPr txBox="1">
            <a:spLocks/>
          </p:cNvSpPr>
          <p:nvPr/>
        </p:nvSpPr>
        <p:spPr>
          <a:xfrm>
            <a:off x="838200" y="365125"/>
            <a:ext cx="9052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Total amount of global healthcare data generated and projections for end 2020 (in </a:t>
            </a:r>
            <a:r>
              <a:rPr lang="en-US" sz="2800" dirty="0" err="1"/>
              <a:t>exabytes</a:t>
            </a:r>
            <a:r>
              <a:rPr lang="en-US" sz="2800" dirty="0"/>
              <a:t>)</a:t>
            </a:r>
            <a:endParaRPr lang="fr-CH" sz="2800" dirty="0"/>
          </a:p>
        </p:txBody>
      </p:sp>
    </p:spTree>
    <p:extLst>
      <p:ext uri="{BB962C8B-B14F-4D97-AF65-F5344CB8AC3E}">
        <p14:creationId xmlns:p14="http://schemas.microsoft.com/office/powerpoint/2010/main" val="3326393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8EC7-B9B0-554D-BD41-BDE75A922097}"/>
              </a:ext>
            </a:extLst>
          </p:cNvPr>
          <p:cNvSpPr>
            <a:spLocks noGrp="1"/>
          </p:cNvSpPr>
          <p:nvPr>
            <p:ph type="title"/>
          </p:nvPr>
        </p:nvSpPr>
        <p:spPr/>
        <p:txBody>
          <a:bodyPr/>
          <a:lstStyle/>
          <a:p>
            <a:r>
              <a:rPr lang="en-CH" dirty="0"/>
              <a:t>Gaussian Mixtures</a:t>
            </a:r>
          </a:p>
        </p:txBody>
      </p:sp>
      <p:pic>
        <p:nvPicPr>
          <p:cNvPr id="2050" name="Picture 2" descr="Cluster Using Gaussian Mixture Model - MATLAB &amp; Simulink">
            <a:extLst>
              <a:ext uri="{FF2B5EF4-FFF2-40B4-BE49-F238E27FC236}">
                <a16:creationId xmlns:a16="http://schemas.microsoft.com/office/drawing/2014/main" id="{18B73EF3-4E98-F149-8197-25ECE114A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565" y="1923536"/>
            <a:ext cx="5063435" cy="3797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1C8A3F-5DC7-8942-AF34-15C670BAC789}"/>
                  </a:ext>
                </a:extLst>
              </p:cNvPr>
              <p:cNvSpPr>
                <a:spLocks noGrp="1"/>
              </p:cNvSpPr>
              <p:nvPr>
                <p:ph idx="1"/>
              </p:nvPr>
            </p:nvSpPr>
            <p:spPr>
              <a:xfrm>
                <a:off x="257432" y="1744662"/>
                <a:ext cx="7013713" cy="4351338"/>
              </a:xfrm>
              <a:solidFill>
                <a:schemeClr val="accent6">
                  <a:lumMod val="20000"/>
                  <a:lumOff val="80000"/>
                </a:schemeClr>
              </a:solidFill>
            </p:spPr>
            <p:txBody>
              <a:bodyPr>
                <a:normAutofit fontScale="55000" lnSpcReduction="20000"/>
              </a:bodyPr>
              <a:lstStyle/>
              <a:p>
                <a:r>
                  <a:rPr lang="en-CH" dirty="0"/>
                  <a:t>The data is modelled as a mixtures of </a:t>
                </a:r>
                <a14:m>
                  <m:oMath xmlns:m="http://schemas.openxmlformats.org/officeDocument/2006/math">
                    <m:r>
                      <a:rPr lang="en-CH" i="1" dirty="0" smtClean="0">
                        <a:latin typeface="Cambria Math" panose="02040503050406030204" pitchFamily="18" charset="0"/>
                      </a:rPr>
                      <m:t>𝑛</m:t>
                    </m:r>
                  </m:oMath>
                </a14:m>
                <a:r>
                  <a:rPr lang="en-CH" dirty="0"/>
                  <a:t> Gaussian distributions:</a:t>
                </a:r>
                <a:br>
                  <a:rPr lang="en-CH" dirty="0"/>
                </a:br>
                <a:br>
                  <a:rPr lang="en-CH" dirty="0"/>
                </a:br>
                <a14:m>
                  <m:oMath xmlns:m="http://schemas.openxmlformats.org/officeDocument/2006/math">
                    <m:r>
                      <a:rPr lang="fr-CH" b="0" i="1" smtClean="0">
                        <a:latin typeface="Cambria Math" panose="02040503050406030204" pitchFamily="18" charset="0"/>
                      </a:rPr>
                      <m:t>𝑝</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e>
                      <m:e>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𝜋</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𝝁</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fr-CH" b="0" i="1" smtClean="0">
                                <a:latin typeface="Cambria Math" panose="02040503050406030204" pitchFamily="18" charset="0"/>
                              </a:rPr>
                              <m:t>𝑘</m:t>
                            </m:r>
                          </m:sub>
                        </m:sSub>
                        <m:r>
                          <a:rPr lang="fr-CH" b="0" i="1" smtClean="0">
                            <a:latin typeface="Cambria Math" panose="02040503050406030204" pitchFamily="18" charset="0"/>
                          </a:rPr>
                          <m:t>,</m:t>
                        </m:r>
                        <m:r>
                          <a:rPr lang="fr-CH" b="0" i="1" smtClean="0">
                            <a:latin typeface="Cambria Math" panose="02040503050406030204" pitchFamily="18" charset="0"/>
                          </a:rPr>
                          <m:t>𝑘</m:t>
                        </m:r>
                        <m:r>
                          <a:rPr lang="fr-CH" b="0" i="1" smtClean="0">
                            <a:latin typeface="Cambria Math" panose="02040503050406030204" pitchFamily="18" charset="0"/>
                          </a:rPr>
                          <m:t>=1…</m:t>
                        </m:r>
                        <m:r>
                          <a:rPr lang="fr-CH" b="0" i="1" smtClean="0">
                            <a:latin typeface="Cambria Math" panose="02040503050406030204" pitchFamily="18" charset="0"/>
                          </a:rPr>
                          <m:t>𝐾</m:t>
                        </m:r>
                      </m:e>
                    </m:d>
                    <m:r>
                      <a:rPr lang="fr-CH" b="0" i="1" smtClean="0">
                        <a:latin typeface="Cambria Math" panose="02040503050406030204" pitchFamily="18" charset="0"/>
                      </a:rPr>
                      <m:t>=</m:t>
                    </m:r>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𝑘</m:t>
                        </m:r>
                        <m:r>
                          <a:rPr lang="fr-CH" b="0" i="1" smtClean="0">
                            <a:latin typeface="Cambria Math" panose="02040503050406030204" pitchFamily="18" charset="0"/>
                          </a:rPr>
                          <m:t>=1</m:t>
                        </m:r>
                      </m:sub>
                      <m:sup>
                        <m:r>
                          <a:rPr lang="fr-CH" b="0" i="1" smtClean="0">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smtClean="0">
                            <a:latin typeface="Cambria Math" panose="02040503050406030204" pitchFamily="18" charset="0"/>
                            <a:ea typeface="Cambria Math" panose="02040503050406030204" pitchFamily="18" charset="0"/>
                          </a:rPr>
                          <m:t>𝒩</m:t>
                        </m:r>
                        <m:d>
                          <m:dPr>
                            <m:ctrlPr>
                              <a:rPr lang="fr-CH"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oMath>
                </a14:m>
                <a:br>
                  <a:rPr lang="fr-CH" dirty="0"/>
                </a:br>
                <a:br>
                  <a:rPr lang="fr-CH" dirty="0"/>
                </a:br>
                <a:endParaRPr lang="en-CH" dirty="0"/>
              </a:p>
              <a:p>
                <a:r>
                  <a:rPr lang="en-CH" dirty="0"/>
                  <a:t>The parameters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CH" dirty="0"/>
                  <a:t> are determined by the EM algorithm:</a:t>
                </a:r>
                <a:br>
                  <a:rPr lang="en-CH" dirty="0"/>
                </a:br>
                <a:endParaRPr lang="en-CH" dirty="0"/>
              </a:p>
              <a:p>
                <a:pPr lvl="1"/>
                <a:r>
                  <a:rPr lang="en-GB" dirty="0">
                    <a:solidFill>
                      <a:srgbClr val="000000"/>
                    </a:solidFill>
                  </a:rPr>
                  <a:t>Expectation step: calculate for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r>
                  <a:rPr lang="en-GB" dirty="0">
                    <a:solidFill>
                      <a:srgbClr val="000000"/>
                    </a:solidFill>
                  </a:rPr>
                  <a:t> the probability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oMath>
                </a14:m>
                <a:r>
                  <a:rPr lang="en-GB" dirty="0">
                    <a:solidFill>
                      <a:srgbClr val="000000"/>
                    </a:solidFill>
                  </a:rPr>
                  <a:t>to belong to cluster k</a:t>
                </a:r>
                <a:br>
                  <a:rPr lang="en-GB" dirty="0">
                    <a:solidFill>
                      <a:srgbClr val="000000"/>
                    </a:solidFill>
                  </a:rPr>
                </a:br>
                <a:br>
                  <a:rPr lang="en-GB" dirty="0">
                    <a:solidFill>
                      <a:srgbClr val="000000"/>
                    </a:solidFill>
                  </a:rPr>
                </a:br>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type m:val="skw"/>
                        <m:ctrlPr>
                          <a:rPr lang="fr-CH" i="1" smtClean="0">
                            <a:solidFill>
                              <a:srgbClr val="000000"/>
                            </a:solidFill>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num>
                      <m:den>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𝑘</m:t>
                            </m:r>
                            <m:r>
                              <a:rPr lang="fr-CH" i="1">
                                <a:latin typeface="Cambria Math" panose="02040503050406030204" pitchFamily="18" charset="0"/>
                              </a:rPr>
                              <m:t>=1</m:t>
                            </m:r>
                          </m:sub>
                          <m:sup>
                            <m:r>
                              <a:rPr lang="fr-CH" i="1">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den>
                    </m:f>
                  </m:oMath>
                </a14:m>
                <a:br>
                  <a:rPr lang="fr-CH" dirty="0">
                    <a:solidFill>
                      <a:srgbClr val="000000"/>
                    </a:solidFill>
                  </a:rPr>
                </a:br>
                <a:br>
                  <a:rPr lang="fr-CH" dirty="0">
                    <a:solidFill>
                      <a:srgbClr val="000000"/>
                    </a:solidFill>
                  </a:rPr>
                </a:br>
                <a:endParaRPr lang="fr-CH" dirty="0">
                  <a:solidFill>
                    <a:srgbClr val="000000"/>
                  </a:solidFill>
                </a:endParaRPr>
              </a:p>
              <a:p>
                <a:pPr lvl="1"/>
                <a:r>
                  <a:rPr lang="en-GB" dirty="0">
                    <a:solidFill>
                      <a:srgbClr val="000000"/>
                    </a:solidFill>
                  </a:rPr>
                  <a:t>Maximization step: recalculate new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GB" dirty="0">
                    <a:solidFill>
                      <a:srgbClr val="000000"/>
                    </a:solidFill>
                  </a:rPr>
                  <a:t> based on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r>
                      <a:rPr lang="fr-CH" i="1">
                        <a:solidFill>
                          <a:srgbClr val="000000"/>
                        </a:solidFill>
                        <a:latin typeface="Cambria Math" panose="02040503050406030204" pitchFamily="18" charset="0"/>
                      </a:rPr>
                      <m:t> </m:t>
                    </m:r>
                  </m:oMath>
                </a14:m>
                <a:r>
                  <a:rPr lang="en-GB" dirty="0">
                    <a:solidFill>
                      <a:srgbClr val="000000"/>
                    </a:solidFill>
                  </a:rPr>
                  <a:t>:</a:t>
                </a:r>
                <a:br>
                  <a:rPr lang="en-GB" dirty="0">
                    <a:solidFill>
                      <a:srgbClr val="000000"/>
                    </a:solidFill>
                  </a:rPr>
                </a:br>
                <a:br>
                  <a:rPr lang="en-GB" dirty="0">
                    <a:solidFill>
                      <a:srgbClr val="000000"/>
                    </a:solidFill>
                  </a:rPr>
                </a:br>
                <a14:m>
                  <m:oMath xmlns:m="http://schemas.openxmlformats.org/officeDocument/2006/math">
                    <m:sSub>
                      <m:sSubPr>
                        <m:ctrlPr>
                          <a:rPr lang="fr-CH" i="1">
                            <a:latin typeface="Cambria Math" panose="02040503050406030204" pitchFamily="18" charset="0"/>
                          </a:rPr>
                        </m:ctrlPr>
                      </m:sSubPr>
                      <m:e>
                        <m:sSub>
                          <m:sSubPr>
                            <m:ctrlPr>
                              <a:rPr lang="fr-CH" i="1">
                                <a:latin typeface="Cambria Math" panose="02040503050406030204" pitchFamily="18" charset="0"/>
                              </a:rPr>
                            </m:ctrlPr>
                          </m:sSubPr>
                          <m:e>
                            <m:r>
                              <a:rPr lang="fr-CH" b="0" i="1" smtClean="0">
                                <a:latin typeface="Cambria Math" panose="02040503050406030204" pitchFamily="18" charset="0"/>
                              </a:rPr>
                              <m:t>𝑛</m:t>
                            </m:r>
                          </m:e>
                          <m:sub>
                            <m:r>
                              <a:rPr lang="fr-CH" i="1">
                                <a:latin typeface="Cambria Math" panose="02040503050406030204" pitchFamily="18" charset="0"/>
                              </a:rPr>
                              <m:t>𝑘</m:t>
                            </m:r>
                          </m:sub>
                        </m:sSub>
                        <m:r>
                          <a:rPr lang="fr-CH" b="1" i="1">
                            <a:latin typeface="Cambria Math" panose="02040503050406030204" pitchFamily="18" charset="0"/>
                          </a:rPr>
                          <m:t>=</m:t>
                        </m:r>
                        <m:nary>
                          <m:naryPr>
                            <m:chr m:val="∑"/>
                            <m:ctrlPr>
                              <a:rPr lang="fr-CH" i="1">
                                <a:latin typeface="Cambria Math" panose="02040503050406030204" pitchFamily="18" charset="0"/>
                              </a:rPr>
                            </m:ctrlPr>
                          </m:naryPr>
                          <m:sub>
                            <m:r>
                              <m:rPr>
                                <m:brk m:alnAt="23"/>
                              </m:rPr>
                              <a:rPr lang="fr-CH" b="0" i="1">
                                <a:latin typeface="Cambria Math" panose="02040503050406030204" pitchFamily="18" charset="0"/>
                              </a:rPr>
                              <m:t>𝑖</m:t>
                            </m:r>
                            <m:r>
                              <a:rPr lang="fr-CH" b="0" i="1">
                                <a:latin typeface="Cambria Math" panose="02040503050406030204" pitchFamily="18" charset="0"/>
                              </a:rPr>
                              <m:t>=1</m:t>
                            </m:r>
                          </m:sub>
                          <m:sup>
                            <m:r>
                              <a:rPr lang="fr-CH" b="0" i="1">
                                <a:latin typeface="Cambria Math" panose="02040503050406030204" pitchFamily="18" charset="0"/>
                              </a:rPr>
                              <m:t>𝑁</m:t>
                            </m:r>
                          </m:sup>
                          <m:e>
                            <m:sSub>
                              <m:sSubPr>
                                <m:ctrlPr>
                                  <a:rPr lang="fr-CH" i="1">
                                    <a:latin typeface="Cambria Math" panose="02040503050406030204" pitchFamily="18" charset="0"/>
                                  </a:rPr>
                                </m:ctrlPr>
                              </m:sSubPr>
                              <m:e>
                                <m:r>
                                  <a:rPr lang="fr-CH" b="0" i="1">
                                    <a:latin typeface="Cambria Math" panose="02040503050406030204" pitchFamily="18" charset="0"/>
                                  </a:rPr>
                                  <m:t>𝑧</m:t>
                                </m:r>
                              </m:e>
                              <m:sub>
                                <m:r>
                                  <a:rPr lang="fr-CH" b="0" i="1">
                                    <a:latin typeface="Cambria Math" panose="02040503050406030204" pitchFamily="18" charset="0"/>
                                  </a:rPr>
                                  <m:t>𝑖𝑘</m:t>
                                </m:r>
                              </m:sub>
                            </m:sSub>
                          </m:e>
                        </m:nary>
                        <m:r>
                          <a:rPr lang="fr-CH" i="1">
                            <a:latin typeface="Cambria Math" panose="02040503050406030204" pitchFamily="18" charset="0"/>
                          </a:rPr>
                          <m:t>,</m:t>
                        </m:r>
                        <m:r>
                          <a:rPr lang="fr-CH" b="0" i="1" smtClean="0">
                            <a:latin typeface="Cambria Math" panose="02040503050406030204" pitchFamily="18" charset="0"/>
                          </a:rPr>
                          <m:t> </m:t>
                        </m:r>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b="1" i="1">
                        <a:latin typeface="Cambria Math" panose="02040503050406030204" pitchFamily="18" charset="0"/>
                      </a:rPr>
                      <m:t>=</m:t>
                    </m:r>
                    <m:f>
                      <m:fPr>
                        <m:ctrlPr>
                          <a:rPr lang="fr-CH" b="1" i="1">
                            <a:latin typeface="Cambria Math" panose="02040503050406030204" pitchFamily="18" charset="0"/>
                          </a:rPr>
                        </m:ctrlPr>
                      </m:fPr>
                      <m:num>
                        <m:sSub>
                          <m:sSubPr>
                            <m:ctrlPr>
                              <a:rPr lang="fr-CH" i="1" smtClean="0">
                                <a:latin typeface="Cambria Math" panose="02040503050406030204" pitchFamily="18" charset="0"/>
                              </a:rPr>
                            </m:ctrlPr>
                          </m:sSubPr>
                          <m:e>
                            <m:r>
                              <a:rPr lang="fr-CH" b="0" i="1" smtClean="0">
                                <a:latin typeface="Cambria Math" panose="02040503050406030204" pitchFamily="18" charset="0"/>
                              </a:rPr>
                              <m:t>𝑛</m:t>
                            </m:r>
                          </m:e>
                          <m:sub>
                            <m:r>
                              <a:rPr lang="fr-CH" b="0" i="1" smtClean="0">
                                <a:latin typeface="Cambria Math" panose="02040503050406030204" pitchFamily="18" charset="0"/>
                              </a:rPr>
                              <m:t>𝑘</m:t>
                            </m:r>
                          </m:sub>
                        </m:sSub>
                      </m:num>
                      <m:den>
                        <m:r>
                          <a:rPr lang="fr-CH" b="0" i="1">
                            <a:latin typeface="Cambria Math" panose="02040503050406030204" pitchFamily="18" charset="0"/>
                          </a:rPr>
                          <m:t>𝑁</m:t>
                        </m:r>
                      </m:den>
                    </m:f>
                    <m:r>
                      <a:rPr lang="fr-CH" b="0" i="1" smtClean="0">
                        <a:latin typeface="Cambria Math" panose="02040503050406030204" pitchFamily="18" charset="0"/>
                      </a:rPr>
                      <m:t>, </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smtClean="0">
                            <a:solidFill>
                              <a:srgbClr val="000000"/>
                            </a:solidFill>
                            <a:latin typeface="Cambria Math" panose="02040503050406030204" pitchFamily="18" charset="0"/>
                          </a:rPr>
                        </m:ctrlPr>
                      </m:naryPr>
                      <m:sub>
                        <m:r>
                          <m:rPr>
                            <m:brk m:alnAt="23"/>
                          </m:rP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=1</m:t>
                        </m:r>
                      </m:sub>
                      <m:sup>
                        <m:r>
                          <a:rPr lang="fr-CH" b="0" i="1" smtClean="0">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r>
                      <a:rPr lang="fr-CH" b="0" i="0" smtClean="0">
                        <a:latin typeface="Cambria Math" panose="02040503050406030204" pitchFamily="18" charset="0"/>
                      </a:rPr>
                      <m:t>,</m:t>
                    </m:r>
                  </m:oMath>
                </a14:m>
                <a:r>
                  <a:rPr lang="fr-CH" dirty="0"/>
                  <a:t> </a:t>
                </a:r>
                <a14:m>
                  <m:oMath xmlns:m="http://schemas.openxmlformats.org/officeDocument/2006/math">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r>
                      <a:rPr lang="fr-CH" b="0" i="0"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ℳ</m:t>
                    </m:r>
                    <m:d>
                      <m:dPr>
                        <m:ctrlPr>
                          <a:rPr lang="fr-CH" i="1">
                            <a:latin typeface="Cambria Math" panose="02040503050406030204" pitchFamily="18" charset="0"/>
                            <a:ea typeface="Cambria Math" panose="02040503050406030204" pitchFamily="18" charset="0"/>
                          </a:rPr>
                        </m:ctrlPr>
                      </m:dPr>
                      <m:e>
                        <m:sSub>
                          <m:sSubPr>
                            <m:ctrlPr>
                              <a:rPr lang="fr-CH" i="1" smtClean="0">
                                <a:latin typeface="Cambria Math" panose="02040503050406030204" pitchFamily="18" charset="0"/>
                                <a:ea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𝐶</m:t>
                            </m:r>
                          </m:e>
                          <m:sub>
                            <m:r>
                              <a:rPr lang="fr-CH" b="0" i="1" smtClean="0">
                                <a:latin typeface="Cambria Math" panose="02040503050406030204" pitchFamily="18" charset="0"/>
                                <a:ea typeface="Cambria Math" panose="02040503050406030204" pitchFamily="18" charset="0"/>
                              </a:rPr>
                              <m:t>𝑖𝑗</m:t>
                            </m:r>
                          </m:sub>
                        </m:sSub>
                      </m:e>
                    </m:d>
                    <m:r>
                      <a:rPr lang="fr-CH" b="0" i="0" smtClean="0">
                        <a:latin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𝐶</m:t>
                        </m:r>
                      </m:e>
                      <m:sub>
                        <m:r>
                          <a:rPr lang="fr-CH" i="1">
                            <a:latin typeface="Cambria Math" panose="02040503050406030204" pitchFamily="18" charset="0"/>
                            <a:ea typeface="Cambria Math" panose="02040503050406030204" pitchFamily="18" charset="0"/>
                          </a:rPr>
                          <m:t>𝑖𝑗</m:t>
                        </m:r>
                      </m:sub>
                    </m:sSub>
                    <m:r>
                      <a:rPr lang="fr-CH" b="0" i="1" smtClean="0">
                        <a:latin typeface="Cambria Math" panose="02040503050406030204" pitchFamily="18" charset="0"/>
                        <a:ea typeface="Cambria Math" panose="02040503050406030204" pitchFamily="18" charset="0"/>
                      </a:rPr>
                      <m:t>=</m:t>
                    </m:r>
                  </m:oMath>
                </a14:m>
                <a:r>
                  <a:rPr lang="fr-CH" dirty="0">
                    <a:solidFill>
                      <a:srgbClr val="000000"/>
                    </a:solidFill>
                  </a:rPr>
                  <a:t> </a:t>
                </a:r>
                <a14:m>
                  <m:oMath xmlns:m="http://schemas.openxmlformats.org/officeDocument/2006/math">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a:solidFill>
                              <a:srgbClr val="000000"/>
                            </a:solidFill>
                            <a:latin typeface="Cambria Math" panose="02040503050406030204" pitchFamily="18" charset="0"/>
                          </a:rPr>
                        </m:ctrlPr>
                      </m:naryPr>
                      <m:sub>
                        <m:r>
                          <m:rPr>
                            <m:brk m:alnAt="23"/>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rPr>
                          <m:t>=1</m:t>
                        </m:r>
                      </m:sub>
                      <m:sup>
                        <m:r>
                          <a:rPr lang="fr-CH" i="1">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p>
                          <m:sSupPr>
                            <m:ctrlPr>
                              <a:rPr lang="fr-CH" i="1" smtClean="0">
                                <a:solidFill>
                                  <a:srgbClr val="000000"/>
                                </a:solidFill>
                                <a:latin typeface="Cambria Math" panose="02040503050406030204" pitchFamily="18" charset="0"/>
                              </a:rPr>
                            </m:ctrlPr>
                          </m:sSupPr>
                          <m:e>
                            <m:d>
                              <m:dPr>
                                <m:ctrlPr>
                                  <a:rPr lang="fr-CH"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nary>
                  </m:oMath>
                </a14:m>
                <a:br>
                  <a:rPr lang="fr-CH" dirty="0">
                    <a:solidFill>
                      <a:srgbClr val="000000"/>
                    </a:solidFill>
                  </a:rPr>
                </a:br>
                <a:endParaRPr lang="fr-CH" dirty="0">
                  <a:solidFill>
                    <a:srgbClr val="000000"/>
                  </a:solidFill>
                </a:endParaRPr>
              </a:p>
              <a:p>
                <a:pPr lvl="1"/>
                <a:r>
                  <a:rPr lang="en-GB" dirty="0">
                    <a:solidFill>
                      <a:srgbClr val="000000"/>
                    </a:solidFill>
                  </a:rPr>
                  <a:t>Iterate steps 2 &amp; 3 until convergence</a:t>
                </a:r>
              </a:p>
              <a:p>
                <a:pPr lvl="1"/>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𝑍</m:t>
                        </m:r>
                      </m:e>
                      <m:sub>
                        <m:r>
                          <a:rPr lang="fr-CH" i="1">
                            <a:solidFill>
                              <a:srgbClr val="000000"/>
                            </a:solidFill>
                            <a:latin typeface="Cambria Math" panose="02040503050406030204" pitchFamily="18" charset="0"/>
                          </a:rPr>
                          <m:t>𝑖</m:t>
                        </m:r>
                      </m:sub>
                    </m:sSub>
                    <m:r>
                      <a:rPr lang="fr-CH" i="1">
                        <a:solidFill>
                          <a:srgbClr val="000000"/>
                        </a:solidFill>
                        <a:latin typeface="Cambria Math" panose="02040503050406030204" pitchFamily="18" charset="0"/>
                      </a:rPr>
                      <m:t>=</m:t>
                    </m:r>
                    <m:func>
                      <m:funcPr>
                        <m:ctrlPr>
                          <a:rPr lang="fr-CH" i="1" smtClean="0">
                            <a:solidFill>
                              <a:srgbClr val="000000"/>
                            </a:solidFill>
                            <a:latin typeface="Cambria Math" panose="02040503050406030204" pitchFamily="18" charset="0"/>
                          </a:rPr>
                        </m:ctrlPr>
                      </m:funcPr>
                      <m:fName>
                        <m:limLow>
                          <m:limLowPr>
                            <m:ctrlPr>
                              <a:rPr lang="fr-CH"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t>
                            </m:r>
                            <m:r>
                              <m:rPr>
                                <m:sty m:val="p"/>
                              </m:rPr>
                              <a:rPr lang="fr-CH" i="0" smtClean="0">
                                <a:solidFill>
                                  <a:srgbClr val="000000"/>
                                </a:solidFill>
                                <a:latin typeface="Cambria Math" panose="02040503050406030204" pitchFamily="18" charset="0"/>
                              </a:rPr>
                              <m:t>max</m:t>
                            </m:r>
                          </m:e>
                          <m:lim>
                            <m:r>
                              <a:rPr lang="fr-CH" b="0" i="1" smtClean="0">
                                <a:solidFill>
                                  <a:srgbClr val="000000"/>
                                </a:solidFill>
                                <a:latin typeface="Cambria Math" panose="02040503050406030204" pitchFamily="18" charset="0"/>
                              </a:rPr>
                              <m:t>𝑘</m:t>
                            </m:r>
                          </m:lim>
                        </m:limLow>
                      </m:fName>
                      <m:e>
                        <m:sSub>
                          <m:sSubPr>
                            <m:ctrlPr>
                              <a:rPr lang="fr-CH" i="1">
                                <a:latin typeface="Cambria Math" panose="02040503050406030204" pitchFamily="18" charset="0"/>
                              </a:rPr>
                            </m:ctrlPr>
                          </m:sSubPr>
                          <m:e>
                            <m:r>
                              <a:rPr lang="fr-CH" i="1">
                                <a:latin typeface="Cambria Math" panose="02040503050406030204" pitchFamily="18" charset="0"/>
                              </a:rPr>
                              <m:t>𝑧</m:t>
                            </m:r>
                          </m:e>
                          <m:sub>
                            <m:r>
                              <a:rPr lang="fr-CH" i="1">
                                <a:latin typeface="Cambria Math" panose="02040503050406030204" pitchFamily="18" charset="0"/>
                              </a:rPr>
                              <m:t>𝑖𝑘</m:t>
                            </m:r>
                          </m:sub>
                        </m:sSub>
                      </m:e>
                    </m:func>
                  </m:oMath>
                </a14:m>
                <a:r>
                  <a:rPr lang="fr-CH" dirty="0">
                    <a:solidFill>
                      <a:srgbClr val="000000"/>
                    </a:solidFill>
                  </a:rPr>
                  <a:t>: cluster assignement for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br>
                  <a:rPr lang="fr-CH" dirty="0">
                    <a:solidFill>
                      <a:srgbClr val="000000"/>
                    </a:solidFill>
                  </a:rPr>
                </a:br>
                <a:br>
                  <a:rPr lang="en-CH" dirty="0"/>
                </a:br>
                <a:endParaRPr lang="en-CH" dirty="0"/>
              </a:p>
            </p:txBody>
          </p:sp>
        </mc:Choice>
        <mc:Fallback xmlns="">
          <p:sp>
            <p:nvSpPr>
              <p:cNvPr id="3" name="Content Placeholder 2">
                <a:extLst>
                  <a:ext uri="{FF2B5EF4-FFF2-40B4-BE49-F238E27FC236}">
                    <a16:creationId xmlns:a16="http://schemas.microsoft.com/office/drawing/2014/main" id="{861C8A3F-5DC7-8942-AF34-15C670BAC789}"/>
                  </a:ext>
                </a:extLst>
              </p:cNvPr>
              <p:cNvSpPr>
                <a:spLocks noGrp="1" noRot="1" noChangeAspect="1" noMove="1" noResize="1" noEditPoints="1" noAdjustHandles="1" noChangeArrowheads="1" noChangeShapeType="1" noTextEdit="1"/>
              </p:cNvSpPr>
              <p:nvPr>
                <p:ph idx="1"/>
              </p:nvPr>
            </p:nvSpPr>
            <p:spPr>
              <a:xfrm>
                <a:off x="257432" y="1744662"/>
                <a:ext cx="7013713" cy="4351338"/>
              </a:xfrm>
              <a:blipFill>
                <a:blip r:embed="rId3"/>
                <a:stretch>
                  <a:fillRect l="-362" t="-125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3407728-425C-8F43-951F-8FD881F9C511}"/>
                  </a:ext>
                </a:extLst>
              </p:cNvPr>
              <p:cNvSpPr txBox="1"/>
              <p:nvPr/>
            </p:nvSpPr>
            <p:spPr>
              <a:xfrm>
                <a:off x="9094305" y="1363982"/>
                <a:ext cx="1200393" cy="369332"/>
              </a:xfrm>
              <a:prstGeom prst="rect">
                <a:avLst/>
              </a:prstGeom>
              <a:noFill/>
            </p:spPr>
            <p:txBody>
              <a:bodyPr wrap="none" rtlCol="0">
                <a:spAutoFit/>
              </a:bodyPr>
              <a:lstStyle/>
              <a:p>
                <a:r>
                  <a:rPr lang="en-CH" dirty="0"/>
                  <a:t>Models </a:t>
                </a:r>
                <a14:m>
                  <m:oMath xmlns:m="http://schemas.openxmlformats.org/officeDocument/2006/math">
                    <m:r>
                      <a:rPr lang="en-CH" i="1" smtClean="0">
                        <a:latin typeface="Cambria Math" panose="02040503050406030204" pitchFamily="18" charset="0"/>
                        <a:ea typeface="Cambria Math" panose="02040503050406030204" pitchFamily="18" charset="0"/>
                      </a:rPr>
                      <m:t>ℳ</m:t>
                    </m:r>
                  </m:oMath>
                </a14:m>
                <a:endParaRPr lang="en-CH" dirty="0"/>
              </a:p>
            </p:txBody>
          </p:sp>
        </mc:Choice>
        <mc:Fallback xmlns="">
          <p:sp>
            <p:nvSpPr>
              <p:cNvPr id="4" name="TextBox 3">
                <a:extLst>
                  <a:ext uri="{FF2B5EF4-FFF2-40B4-BE49-F238E27FC236}">
                    <a16:creationId xmlns:a16="http://schemas.microsoft.com/office/drawing/2014/main" id="{83407728-425C-8F43-951F-8FD881F9C511}"/>
                  </a:ext>
                </a:extLst>
              </p:cNvPr>
              <p:cNvSpPr txBox="1">
                <a:spLocks noRot="1" noChangeAspect="1" noMove="1" noResize="1" noEditPoints="1" noAdjustHandles="1" noChangeArrowheads="1" noChangeShapeType="1" noTextEdit="1"/>
              </p:cNvSpPr>
              <p:nvPr/>
            </p:nvSpPr>
            <p:spPr>
              <a:xfrm>
                <a:off x="9094305" y="1363982"/>
                <a:ext cx="1200393" cy="369332"/>
              </a:xfrm>
              <a:prstGeom prst="rect">
                <a:avLst/>
              </a:prstGeom>
              <a:blipFill>
                <a:blip r:embed="rId4"/>
                <a:stretch>
                  <a:fillRect l="-5263" t="-6667" b="-23333"/>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77DD7E77-9AA1-F64B-AB15-A15D8723D838}"/>
              </a:ext>
            </a:extLst>
          </p:cNvPr>
          <p:cNvSpPr txBox="1"/>
          <p:nvPr/>
        </p:nvSpPr>
        <p:spPr>
          <a:xfrm>
            <a:off x="1598294" y="5672177"/>
            <a:ext cx="4497706" cy="369332"/>
          </a:xfrm>
          <a:prstGeom prst="rect">
            <a:avLst/>
          </a:prstGeom>
          <a:noFill/>
        </p:spPr>
        <p:txBody>
          <a:bodyPr wrap="none" rtlCol="0">
            <a:spAutoFit/>
          </a:bodyPr>
          <a:lstStyle/>
          <a:p>
            <a:r>
              <a:rPr lang="en-CH" dirty="0">
                <a:hlinkClick r:id="rId5"/>
              </a:rPr>
              <a:t>Frailey &amp; Raftery, The Computer Journal, 1998</a:t>
            </a:r>
            <a:endParaRPr lang="en-CH" dirty="0"/>
          </a:p>
        </p:txBody>
      </p:sp>
      <p:sp>
        <p:nvSpPr>
          <p:cNvPr id="6" name="Footer Placeholder 5">
            <a:extLst>
              <a:ext uri="{FF2B5EF4-FFF2-40B4-BE49-F238E27FC236}">
                <a16:creationId xmlns:a16="http://schemas.microsoft.com/office/drawing/2014/main" id="{3906D66F-A4D8-4740-98A9-794F9C5D9666}"/>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67C8631-E4B9-A44E-8BD5-8430AA64A1ED}"/>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78916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68" y="3468891"/>
            <a:ext cx="6034088" cy="338910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200" y="1825625"/>
            <a:ext cx="6248400" cy="4351338"/>
          </a:xfrm>
        </p:spPr>
        <p:txBody>
          <a:bodyPr>
            <a:normAutofit/>
          </a:bodyPr>
          <a:lstStyle/>
          <a:p>
            <a:pPr algn="just"/>
            <a:r>
              <a:rPr lang="en-US" sz="2400" dirty="0">
                <a:latin typeface="Arial"/>
                <a:cs typeface="Arial"/>
              </a:rPr>
              <a:t>2 types: agglomerative or divisive</a:t>
            </a:r>
            <a:endParaRPr lang="en-US" sz="2400" i="1" dirty="0">
              <a:latin typeface="Arial"/>
              <a:cs typeface="Arial"/>
            </a:endParaRPr>
          </a:p>
          <a:p>
            <a:pPr algn="just"/>
            <a:r>
              <a:rPr lang="en-US" sz="2400" dirty="0">
                <a:latin typeface="Arial"/>
                <a:cs typeface="Arial"/>
              </a:rPr>
              <a:t>Agglomerative:</a:t>
            </a:r>
          </a:p>
          <a:p>
            <a:pPr marL="914400" lvl="1" indent="-457200" algn="just">
              <a:buFont typeface="+mj-lt"/>
              <a:buAutoNum type="arabicPeriod"/>
            </a:pPr>
            <a:r>
              <a:rPr lang="en-US" sz="2000" dirty="0">
                <a:latin typeface="Arial"/>
                <a:cs typeface="Arial"/>
              </a:rPr>
              <a:t>Compute the proximity matrix</a:t>
            </a:r>
          </a:p>
          <a:p>
            <a:pPr marL="914400" lvl="1" indent="-457200" algn="just">
              <a:buFont typeface="+mj-lt"/>
              <a:buAutoNum type="arabicPeriod"/>
            </a:pPr>
            <a:r>
              <a:rPr lang="en-US" sz="2000" dirty="0">
                <a:latin typeface="Arial"/>
                <a:cs typeface="Arial"/>
              </a:rPr>
              <a:t>Let each data point be a cluster</a:t>
            </a:r>
          </a:p>
          <a:p>
            <a:pPr marL="914400" lvl="1" indent="-457200" algn="just">
              <a:buFont typeface="+mj-lt"/>
              <a:buAutoNum type="arabicPeriod"/>
            </a:pPr>
            <a:r>
              <a:rPr lang="en-US" sz="2000" dirty="0">
                <a:latin typeface="Arial"/>
                <a:cs typeface="Arial"/>
              </a:rPr>
              <a:t>Repeat: Merge the two closest clusters and update the proximity matrix</a:t>
            </a:r>
          </a:p>
          <a:p>
            <a:pPr marL="914400" lvl="1" indent="-457200" algn="just">
              <a:buFont typeface="+mj-lt"/>
              <a:buAutoNum type="arabicPeriod"/>
            </a:pPr>
            <a:r>
              <a:rPr lang="en-US" sz="2000" dirty="0">
                <a:latin typeface="Arial"/>
                <a:cs typeface="Arial"/>
              </a:rPr>
              <a:t>Until only a single cluster remains</a:t>
            </a:r>
          </a:p>
          <a:p>
            <a:pPr algn="just"/>
            <a:r>
              <a:rPr lang="en-US" sz="2400" dirty="0">
                <a:latin typeface="Arial"/>
                <a:cs typeface="Arial"/>
              </a:rPr>
              <a:t>Results can be visualized using a </a:t>
            </a:r>
            <a:r>
              <a:rPr lang="en-US" sz="2400" dirty="0" err="1">
                <a:latin typeface="Arial"/>
                <a:cs typeface="Arial"/>
              </a:rPr>
              <a:t>dendrogram</a:t>
            </a:r>
            <a:endParaRPr lang="en-US" sz="2400" dirty="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812" y="1171126"/>
            <a:ext cx="3207228" cy="2412985"/>
          </a:xfrm>
          <a:prstGeom prst="rect">
            <a:avLst/>
          </a:prstGeom>
        </p:spPr>
      </p:pic>
    </p:spTree>
    <p:extLst>
      <p:ext uri="{BB962C8B-B14F-4D97-AF65-F5344CB8AC3E}">
        <p14:creationId xmlns:p14="http://schemas.microsoft.com/office/powerpoint/2010/main" val="1837941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912" y="1519237"/>
            <a:ext cx="6734175" cy="3819525"/>
          </a:xfrm>
          <a:prstGeom prst="rect">
            <a:avLst/>
          </a:prstGeom>
        </p:spPr>
      </p:pic>
      <p:sp>
        <p:nvSpPr>
          <p:cNvPr id="4" name="Rectangle 3"/>
          <p:cNvSpPr/>
          <p:nvPr/>
        </p:nvSpPr>
        <p:spPr>
          <a:xfrm>
            <a:off x="1866899" y="5675132"/>
            <a:ext cx="8458200" cy="369332"/>
          </a:xfrm>
          <a:prstGeom prst="rect">
            <a:avLst/>
          </a:prstGeom>
        </p:spPr>
        <p:txBody>
          <a:bodyPr wrap="square">
            <a:spAutoFit/>
          </a:bodyPr>
          <a:lstStyle/>
          <a:p>
            <a:r>
              <a:rPr lang="fr-CH" dirty="0"/>
              <a:t>https://hbctraining.github.io/DGE_workshop_salmon/lessons/03_DGE_QC_analysis.html</a:t>
            </a:r>
          </a:p>
        </p:txBody>
      </p:sp>
    </p:spTree>
    <p:extLst>
      <p:ext uri="{BB962C8B-B14F-4D97-AF65-F5344CB8AC3E}">
        <p14:creationId xmlns:p14="http://schemas.microsoft.com/office/powerpoint/2010/main" val="409007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E7B3E7-B978-E648-93DA-50B872E4D382}"/>
                  </a:ext>
                </a:extLst>
              </p:cNvPr>
              <p:cNvSpPr>
                <a:spLocks noGrp="1"/>
              </p:cNvSpPr>
              <p:nvPr>
                <p:ph idx="1"/>
              </p:nvPr>
            </p:nvSpPr>
            <p:spPr/>
            <p:txBody>
              <a:bodyPr/>
              <a:lstStyle/>
              <a:p>
                <a:pPr marL="514350" indent="-514350">
                  <a:buFont typeface="+mj-lt"/>
                  <a:buAutoNum type="arabicPeriod"/>
                </a:pPr>
                <a:r>
                  <a:rPr lang="en-CH" dirty="0"/>
                  <a:t>Initialize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oMath>
                </a14:m>
                <a:r>
                  <a:rPr lang="en-CH" dirty="0"/>
                  <a:t>, </a:t>
                </a:r>
                <a14:m>
                  <m:oMath xmlns:m="http://schemas.openxmlformats.org/officeDocument/2006/math">
                    <m:r>
                      <a:rPr lang="fr-CH" b="0" i="1" smtClean="0">
                        <a:latin typeface="Cambria Math" panose="02040503050406030204" pitchFamily="18" charset="0"/>
                      </a:rPr>
                      <m:t>𝑖𝑑</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,2,</m:t>
                        </m:r>
                        <m:r>
                          <a:rPr lang="fr-CH" i="1">
                            <a:latin typeface="Cambria Math" panose="02040503050406030204" pitchFamily="18" charset="0"/>
                          </a:rPr>
                          <m:t>…</m:t>
                        </m:r>
                        <m:r>
                          <a:rPr lang="fr-CH" i="1">
                            <a:latin typeface="Cambria Math" panose="02040503050406030204" pitchFamily="18" charset="0"/>
                          </a:rPr>
                          <m:t>𝑁</m:t>
                        </m:r>
                      </m:e>
                    </m:d>
                  </m:oMath>
                </a14:m>
                <a:r>
                  <a:rPr lang="en-CH" dirty="0"/>
                  <a:t> and calculate distances </a:t>
                </a:r>
                <a14:m>
                  <m:oMath xmlns:m="http://schemas.openxmlformats.org/officeDocument/2006/math">
                    <m:sSub>
                      <m:sSubPr>
                        <m:ctrlPr>
                          <a:rPr lang="en-CH" i="1">
                            <a:latin typeface="Cambria Math" panose="02040503050406030204" pitchFamily="18" charset="0"/>
                          </a:rPr>
                        </m:ctrlPr>
                      </m:sSubPr>
                      <m:e>
                        <m:r>
                          <a:rPr lang="fr-CH" b="0" i="1" smtClean="0">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𝑗</m:t>
                        </m:r>
                      </m:sub>
                    </m:sSub>
                    <m:r>
                      <a:rPr lang="fr-CH" i="1">
                        <a:latin typeface="Cambria Math" panose="02040503050406030204" pitchFamily="18" charset="0"/>
                      </a:rPr>
                      <m:t>=</m:t>
                    </m:r>
                    <m:r>
                      <a:rPr lang="fr-CH" b="0" i="1" smtClean="0">
                        <a:latin typeface="Cambria Math" panose="02040503050406030204" pitchFamily="18" charset="0"/>
                      </a:rPr>
                      <m:t>𝑑</m:t>
                    </m:r>
                    <m:d>
                      <m:dPr>
                        <m:ctrlPr>
                          <a:rPr lang="fr-CH" b="0" i="1" smtClean="0">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𝑗</m:t>
                            </m:r>
                          </m:sub>
                        </m:sSub>
                      </m:e>
                    </m:d>
                  </m:oMath>
                </a14:m>
                <a:endParaRPr lang="en-CH" dirty="0"/>
              </a:p>
              <a:p>
                <a:pPr marL="514350" indent="-514350">
                  <a:buFont typeface="+mj-lt"/>
                  <a:buAutoNum type="arabicPeriod"/>
                </a:pPr>
                <a:r>
                  <a:rPr lang="en-CH" dirty="0"/>
                  <a:t>Merge closest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oMath>
                </a14:m>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𝑗</m:t>
                        </m:r>
                      </m:sub>
                    </m:sSub>
                  </m:oMath>
                </a14:m>
                <a:r>
                  <a:rPr lang="en-CH" dirty="0"/>
                  <a:t>, if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𝑖𝑗</m:t>
                        </m:r>
                      </m:sub>
                    </m:sSub>
                    <m:r>
                      <a:rPr lang="fr-CH" i="1">
                        <a:latin typeface="Cambria Math" panose="02040503050406030204" pitchFamily="18" charset="0"/>
                      </a:rPr>
                      <m:t>=</m:t>
                    </m:r>
                    <m:func>
                      <m:funcPr>
                        <m:ctrlPr>
                          <a:rPr lang="fr-CH" i="1" smtClean="0">
                            <a:latin typeface="Cambria Math" panose="02040503050406030204" pitchFamily="18" charset="0"/>
                          </a:rPr>
                        </m:ctrlPr>
                      </m:funcPr>
                      <m:fName>
                        <m:limLow>
                          <m:limLowPr>
                            <m:ctrlPr>
                              <a:rPr lang="fr-CH" i="1" smtClean="0">
                                <a:latin typeface="Cambria Math" panose="02040503050406030204" pitchFamily="18" charset="0"/>
                              </a:rPr>
                            </m:ctrlPr>
                          </m:limLowPr>
                          <m:e>
                            <m:r>
                              <m:rPr>
                                <m:sty m:val="p"/>
                              </m:rPr>
                              <a:rPr lang="fr-CH" i="0" smtClean="0">
                                <a:latin typeface="Cambria Math" panose="02040503050406030204" pitchFamily="18" charset="0"/>
                              </a:rPr>
                              <m:t>min</m:t>
                            </m:r>
                          </m:e>
                          <m:lim>
                            <m:d>
                              <m:dPr>
                                <m:ctrlPr>
                                  <a:rPr lang="fr-CH" i="1" smtClean="0">
                                    <a:latin typeface="Cambria Math" panose="02040503050406030204" pitchFamily="18" charset="0"/>
                                  </a:rPr>
                                </m:ctrlPr>
                              </m:dPr>
                              <m:e>
                                <m:r>
                                  <a:rPr lang="fr-CH" b="0" i="1" smtClean="0">
                                    <a:latin typeface="Cambria Math" panose="02040503050406030204" pitchFamily="18" charset="0"/>
                                  </a:rPr>
                                  <m:t>𝑙</m:t>
                                </m:r>
                                <m:r>
                                  <a:rPr lang="fr-CH" b="0" i="1" smtClean="0">
                                    <a:latin typeface="Cambria Math" panose="02040503050406030204" pitchFamily="18" charset="0"/>
                                  </a:rPr>
                                  <m:t>,</m:t>
                                </m:r>
                                <m:r>
                                  <a:rPr lang="fr-CH" b="0" i="1" smtClean="0">
                                    <a:latin typeface="Cambria Math" panose="02040503050406030204" pitchFamily="18" charset="0"/>
                                  </a:rPr>
                                  <m:t>𝑘</m:t>
                                </m:r>
                              </m:e>
                            </m:d>
                          </m:lim>
                        </m:limLow>
                      </m:fName>
                      <m:e>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𝑙𝑘</m:t>
                            </m:r>
                          </m:sub>
                        </m:sSub>
                      </m:e>
                    </m:func>
                  </m:oMath>
                </a14:m>
                <a:r>
                  <a:rPr lang="en-CH" dirty="0"/>
                  <a:t> , drop </a:t>
                </a:r>
                <a14:m>
                  <m:oMath xmlns:m="http://schemas.openxmlformats.org/officeDocument/2006/math">
                    <m:r>
                      <a:rPr lang="fr-CH" b="0" i="1" smtClean="0">
                        <a:latin typeface="Cambria Math" panose="02040503050406030204" pitchFamily="18" charset="0"/>
                      </a:rPr>
                      <m:t>𝑗</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𝑗</m:t>
                    </m:r>
                  </m:oMath>
                </a14:m>
                <a:r>
                  <a:rPr lang="en-CH" dirty="0"/>
                  <a:t> and recalculate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𝑘</m:t>
                        </m:r>
                      </m:sub>
                    </m:sSub>
                    <m:r>
                      <a:rPr lang="fr-CH" i="1">
                        <a:latin typeface="Cambria Math" panose="02040503050406030204" pitchFamily="18" charset="0"/>
                      </a:rPr>
                      <m:t>=</m:t>
                    </m:r>
                    <m:r>
                      <a:rPr lang="fr-CH" i="1">
                        <a:latin typeface="Cambria Math" panose="02040503050406030204" pitchFamily="18" charset="0"/>
                      </a:rPr>
                      <m:t>𝑑</m:t>
                    </m:r>
                    <m:d>
                      <m:dPr>
                        <m:ctrlPr>
                          <a:rPr lang="fr-CH" i="1">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𝑘</m:t>
                            </m:r>
                          </m:sub>
                        </m:sSub>
                      </m:e>
                    </m:d>
                    <m:r>
                      <a:rPr lang="fr-CH" b="0" i="1" smtClean="0">
                        <a:latin typeface="Cambria Math" panose="02040503050406030204" pitchFamily="18" charset="0"/>
                      </a:rPr>
                      <m:t>, </m:t>
                    </m:r>
                    <m: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oMath>
                </a14:m>
                <a:endParaRPr lang="en-CH" dirty="0"/>
              </a:p>
              <a:p>
                <a:pPr marL="514350" indent="-514350">
                  <a:buFont typeface="+mj-lt"/>
                  <a:buAutoNum type="arabicPeriod"/>
                </a:pPr>
                <a:r>
                  <a:rPr lang="en-CH" dirty="0"/>
                  <a:t>Repeat 2 until </a:t>
                </a:r>
                <a14:m>
                  <m:oMath xmlns:m="http://schemas.openxmlformats.org/officeDocument/2006/math">
                    <m:d>
                      <m:dPr>
                        <m:begChr m:val="|"/>
                        <m:endChr m:val="|"/>
                        <m:ctrlPr>
                          <a:rPr lang="en-CH" i="1" smtClean="0">
                            <a:latin typeface="Cambria Math" panose="02040503050406030204" pitchFamily="18" charset="0"/>
                          </a:rPr>
                        </m:ctrlPr>
                      </m:dPr>
                      <m:e>
                        <m:r>
                          <a:rPr lang="fr-CH" b="0" i="1" smtClean="0">
                            <a:latin typeface="Cambria Math" panose="02040503050406030204" pitchFamily="18" charset="0"/>
                          </a:rPr>
                          <m:t>𝑖𝑑</m:t>
                        </m:r>
                      </m:e>
                    </m:d>
                    <m:r>
                      <a:rPr lang="fr-CH" b="0" i="1" smtClean="0">
                        <a:latin typeface="Cambria Math" panose="02040503050406030204" pitchFamily="18" charset="0"/>
                      </a:rPr>
                      <m:t>=</m:t>
                    </m:r>
                    <m:r>
                      <a:rPr lang="fr-CH" b="0" i="1" smtClean="0">
                        <a:latin typeface="Cambria Math" panose="02040503050406030204" pitchFamily="18" charset="0"/>
                      </a:rPr>
                      <m:t>𝐾</m:t>
                    </m:r>
                  </m:oMath>
                </a14:m>
                <a:r>
                  <a:rPr lang="en-CH" dirty="0"/>
                  <a:t> or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𝑖𝑘</m:t>
                        </m:r>
                      </m:sub>
                    </m:sSub>
                    <m:r>
                      <a:rPr lang="fr-CH" i="1" smtClean="0">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oMath>
                </a14:m>
                <a:endParaRPr lang="en-CH" dirty="0"/>
              </a:p>
            </p:txBody>
          </p:sp>
        </mc:Choice>
        <mc:Fallback xmlns="">
          <p:sp>
            <p:nvSpPr>
              <p:cNvPr id="4" name="Content Placeholder 3">
                <a:extLst>
                  <a:ext uri="{FF2B5EF4-FFF2-40B4-BE49-F238E27FC236}">
                    <a16:creationId xmlns:a16="http://schemas.microsoft.com/office/drawing/2014/main" id="{CCE7B3E7-B978-E648-93DA-50B872E4D382}"/>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4E3F6A22-C615-794D-8AAE-92E35AF95AC3}"/>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FADCE5A9-E815-C04A-ACC2-DE9E56040DE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058467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77200" y="4846867"/>
            <a:ext cx="3629025" cy="1971675"/>
          </a:xfrm>
          <a:prstGeom prst="rect">
            <a:avLst/>
          </a:prstGeom>
        </p:spPr>
      </p:pic>
      <p:pic>
        <p:nvPicPr>
          <p:cNvPr id="8" name="Picture 7"/>
          <p:cNvPicPr>
            <a:picLocks noChangeAspect="1"/>
          </p:cNvPicPr>
          <p:nvPr/>
        </p:nvPicPr>
        <p:blipFill>
          <a:blip r:embed="rId4"/>
          <a:stretch>
            <a:fillRect/>
          </a:stretch>
        </p:blipFill>
        <p:spPr>
          <a:xfrm>
            <a:off x="7981950" y="1089651"/>
            <a:ext cx="3371850" cy="1762125"/>
          </a:xfrm>
          <a:prstGeom prst="rect">
            <a:avLst/>
          </a:prstGeom>
        </p:spPr>
      </p:pic>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199" y="1825625"/>
            <a:ext cx="6851771" cy="4351338"/>
          </a:xfrm>
        </p:spPr>
        <p:txBody>
          <a:bodyPr>
            <a:normAutofit/>
          </a:bodyPr>
          <a:lstStyle/>
          <a:p>
            <a:pPr algn="just"/>
            <a:r>
              <a:rPr lang="en-US" sz="2400" dirty="0">
                <a:latin typeface="Arial"/>
                <a:cs typeface="Arial"/>
              </a:rPr>
              <a:t>Divisive: </a:t>
            </a:r>
            <a:r>
              <a:rPr lang="en-US" sz="2000" dirty="0">
                <a:latin typeface="Arial"/>
                <a:cs typeface="Arial"/>
              </a:rPr>
              <a:t>start with all the data points as a single cluster and in each iteration, we separate the data points from the cluster which are not similar</a:t>
            </a:r>
          </a:p>
          <a:p>
            <a:pPr algn="just"/>
            <a:r>
              <a:rPr lang="en-US" sz="2400" dirty="0">
                <a:latin typeface="Arial"/>
                <a:cs typeface="Arial"/>
              </a:rPr>
              <a:t>Similarity between clusters (choice of linkage)</a:t>
            </a:r>
          </a:p>
          <a:p>
            <a:pPr marL="914400" lvl="1" indent="-457200" algn="just">
              <a:buFont typeface="+mj-lt"/>
              <a:buAutoNum type="arabicPeriod"/>
            </a:pPr>
            <a:r>
              <a:rPr lang="en-US" sz="2000" dirty="0">
                <a:latin typeface="Arial"/>
                <a:cs typeface="Arial"/>
              </a:rPr>
              <a:t>Min</a:t>
            </a:r>
          </a:p>
          <a:p>
            <a:pPr marL="914400" lvl="1" indent="-457200" algn="just">
              <a:buFont typeface="+mj-lt"/>
              <a:buAutoNum type="arabicPeriod"/>
            </a:pPr>
            <a:r>
              <a:rPr lang="en-US" sz="2000" dirty="0">
                <a:latin typeface="Arial"/>
                <a:cs typeface="Arial"/>
              </a:rPr>
              <a:t>Max</a:t>
            </a:r>
          </a:p>
          <a:p>
            <a:pPr marL="914400" lvl="1" indent="-457200" algn="just">
              <a:buFont typeface="+mj-lt"/>
              <a:buAutoNum type="arabicPeriod"/>
            </a:pPr>
            <a:r>
              <a:rPr lang="en-US" sz="2000" dirty="0">
                <a:latin typeface="Arial"/>
                <a:cs typeface="Arial"/>
              </a:rPr>
              <a:t>Group Average</a:t>
            </a:r>
          </a:p>
          <a:p>
            <a:pPr marL="914400" lvl="1" indent="-457200" algn="just">
              <a:buFont typeface="+mj-lt"/>
              <a:buAutoNum type="arabicPeriod"/>
            </a:pPr>
            <a:r>
              <a:rPr lang="en-US" sz="2000" dirty="0">
                <a:latin typeface="Arial"/>
                <a:cs typeface="Arial"/>
              </a:rPr>
              <a:t>Distance Between Centroids</a:t>
            </a:r>
          </a:p>
          <a:p>
            <a:pPr marL="914400" lvl="1" indent="-457200" algn="just">
              <a:buFont typeface="+mj-lt"/>
              <a:buAutoNum type="arabicPeriod"/>
            </a:pPr>
            <a:r>
              <a:rPr lang="en-US" sz="2000" dirty="0">
                <a:latin typeface="Arial"/>
                <a:cs typeface="Arial"/>
              </a:rPr>
              <a:t>Ward’s Method (similar to Group Average)</a:t>
            </a:r>
          </a:p>
        </p:txBody>
      </p:sp>
      <p:pic>
        <p:nvPicPr>
          <p:cNvPr id="6" name="Picture 5"/>
          <p:cNvPicPr>
            <a:picLocks noChangeAspect="1"/>
          </p:cNvPicPr>
          <p:nvPr/>
        </p:nvPicPr>
        <p:blipFill>
          <a:blip r:embed="rId6"/>
          <a:stretch>
            <a:fillRect/>
          </a:stretch>
        </p:blipFill>
        <p:spPr>
          <a:xfrm>
            <a:off x="7981950" y="2851776"/>
            <a:ext cx="3724275" cy="1990725"/>
          </a:xfrm>
          <a:prstGeom prst="rect">
            <a:avLst/>
          </a:prstGeom>
        </p:spPr>
      </p:pic>
      <p:pic>
        <p:nvPicPr>
          <p:cNvPr id="12" name="Picture 11"/>
          <p:cNvPicPr>
            <a:picLocks noChangeAspect="1"/>
          </p:cNvPicPr>
          <p:nvPr/>
        </p:nvPicPr>
        <p:blipFill>
          <a:blip r:embed="rId7"/>
          <a:stretch>
            <a:fillRect/>
          </a:stretch>
        </p:blipFill>
        <p:spPr>
          <a:xfrm>
            <a:off x="3519488" y="5005617"/>
            <a:ext cx="3810000" cy="1743075"/>
          </a:xfrm>
          <a:prstGeom prst="rect">
            <a:avLst/>
          </a:prstGeom>
        </p:spPr>
      </p:pic>
      <p:sp>
        <p:nvSpPr>
          <p:cNvPr id="13" name="TextBox 12"/>
          <p:cNvSpPr txBox="1"/>
          <p:nvPr/>
        </p:nvSpPr>
        <p:spPr>
          <a:xfrm>
            <a:off x="9506554" y="1458558"/>
            <a:ext cx="301686" cy="369332"/>
          </a:xfrm>
          <a:prstGeom prst="rect">
            <a:avLst/>
          </a:prstGeom>
          <a:noFill/>
        </p:spPr>
        <p:txBody>
          <a:bodyPr wrap="none" rtlCol="0">
            <a:spAutoFit/>
          </a:bodyPr>
          <a:lstStyle/>
          <a:p>
            <a:r>
              <a:rPr lang="fr-CH" b="1" dirty="0"/>
              <a:t>1</a:t>
            </a:r>
          </a:p>
        </p:txBody>
      </p:sp>
      <p:sp>
        <p:nvSpPr>
          <p:cNvPr id="15" name="TextBox 14"/>
          <p:cNvSpPr txBox="1"/>
          <p:nvPr/>
        </p:nvSpPr>
        <p:spPr>
          <a:xfrm>
            <a:off x="9547255" y="3320999"/>
            <a:ext cx="301686" cy="369332"/>
          </a:xfrm>
          <a:prstGeom prst="rect">
            <a:avLst/>
          </a:prstGeom>
          <a:noFill/>
        </p:spPr>
        <p:txBody>
          <a:bodyPr wrap="none" rtlCol="0">
            <a:spAutoFit/>
          </a:bodyPr>
          <a:lstStyle/>
          <a:p>
            <a:r>
              <a:rPr lang="fr-CH" b="1" dirty="0"/>
              <a:t>2</a:t>
            </a:r>
          </a:p>
        </p:txBody>
      </p:sp>
      <p:sp>
        <p:nvSpPr>
          <p:cNvPr id="16" name="TextBox 15"/>
          <p:cNvSpPr txBox="1"/>
          <p:nvPr/>
        </p:nvSpPr>
        <p:spPr>
          <a:xfrm>
            <a:off x="9709090" y="4892853"/>
            <a:ext cx="301686" cy="369332"/>
          </a:xfrm>
          <a:prstGeom prst="rect">
            <a:avLst/>
          </a:prstGeom>
          <a:noFill/>
        </p:spPr>
        <p:txBody>
          <a:bodyPr wrap="none" rtlCol="0">
            <a:spAutoFit/>
          </a:bodyPr>
          <a:lstStyle/>
          <a:p>
            <a:r>
              <a:rPr lang="fr-CH" b="1" dirty="0"/>
              <a:t>3</a:t>
            </a:r>
          </a:p>
        </p:txBody>
      </p:sp>
      <p:sp>
        <p:nvSpPr>
          <p:cNvPr id="17" name="TextBox 16"/>
          <p:cNvSpPr txBox="1"/>
          <p:nvPr/>
        </p:nvSpPr>
        <p:spPr>
          <a:xfrm>
            <a:off x="5273645" y="5463372"/>
            <a:ext cx="301686" cy="369332"/>
          </a:xfrm>
          <a:prstGeom prst="rect">
            <a:avLst/>
          </a:prstGeom>
          <a:noFill/>
        </p:spPr>
        <p:txBody>
          <a:bodyPr wrap="none" rtlCol="0">
            <a:spAutoFit/>
          </a:bodyPr>
          <a:lstStyle/>
          <a:p>
            <a:r>
              <a:rPr lang="fr-CH" b="1" dirty="0"/>
              <a:t>4</a:t>
            </a:r>
          </a:p>
        </p:txBody>
      </p:sp>
    </p:spTree>
    <p:extLst>
      <p:ext uri="{BB962C8B-B14F-4D97-AF65-F5344CB8AC3E}">
        <p14:creationId xmlns:p14="http://schemas.microsoft.com/office/powerpoint/2010/main" val="2791267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p:pic>
        <p:nvPicPr>
          <p:cNvPr id="5" name="Picture 4">
            <a:extLst>
              <a:ext uri="{FF2B5EF4-FFF2-40B4-BE49-F238E27FC236}">
                <a16:creationId xmlns:a16="http://schemas.microsoft.com/office/drawing/2014/main" id="{72B62B81-81EE-2A45-B48F-3D713881EA1B}"/>
              </a:ext>
            </a:extLst>
          </p:cNvPr>
          <p:cNvPicPr>
            <a:picLocks noChangeAspect="1"/>
          </p:cNvPicPr>
          <p:nvPr/>
        </p:nvPicPr>
        <p:blipFill>
          <a:blip r:embed="rId2"/>
          <a:stretch>
            <a:fillRect/>
          </a:stretch>
        </p:blipFill>
        <p:spPr>
          <a:xfrm>
            <a:off x="2135777" y="1567763"/>
            <a:ext cx="7920445" cy="4178129"/>
          </a:xfrm>
          <a:prstGeom prst="rect">
            <a:avLst/>
          </a:prstGeom>
        </p:spPr>
      </p:pic>
      <p:sp>
        <p:nvSpPr>
          <p:cNvPr id="6" name="TextBox 5">
            <a:extLst>
              <a:ext uri="{FF2B5EF4-FFF2-40B4-BE49-F238E27FC236}">
                <a16:creationId xmlns:a16="http://schemas.microsoft.com/office/drawing/2014/main" id="{B6CACA16-4813-DC4B-AD14-CD831B862C4F}"/>
              </a:ext>
            </a:extLst>
          </p:cNvPr>
          <p:cNvSpPr txBox="1"/>
          <p:nvPr/>
        </p:nvSpPr>
        <p:spPr>
          <a:xfrm>
            <a:off x="3669957" y="6123543"/>
            <a:ext cx="5152757"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a:t>
            </a:r>
            <a:r>
              <a:rPr lang="en-GB" dirty="0" err="1">
                <a:hlinkClick r:id="rId3"/>
              </a:rPr>
              <a:t>Hierarchical_clustering</a:t>
            </a:r>
            <a:endParaRPr lang="en-CH" dirty="0"/>
          </a:p>
        </p:txBody>
      </p:sp>
      <p:sp>
        <p:nvSpPr>
          <p:cNvPr id="3" name="Footer Placeholder 2">
            <a:extLst>
              <a:ext uri="{FF2B5EF4-FFF2-40B4-BE49-F238E27FC236}">
                <a16:creationId xmlns:a16="http://schemas.microsoft.com/office/drawing/2014/main" id="{EF7E298C-E67F-A944-97B2-BBF94D2DFA65}"/>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981EC485-9610-8B46-98DF-9170E258008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1191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2C5A-ADE3-9F45-8422-6154D4F94C2F}"/>
              </a:ext>
            </a:extLst>
          </p:cNvPr>
          <p:cNvSpPr>
            <a:spLocks noGrp="1"/>
          </p:cNvSpPr>
          <p:nvPr>
            <p:ph type="title"/>
          </p:nvPr>
        </p:nvSpPr>
        <p:spPr/>
        <p:txBody>
          <a:bodyPr/>
          <a:lstStyle/>
          <a:p>
            <a:r>
              <a:rPr lang="en-CH" dirty="0"/>
              <a:t>DBSCAN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0FBD94-681B-A242-8754-782EE9C727EA}"/>
                  </a:ext>
                </a:extLst>
              </p:cNvPr>
              <p:cNvSpPr>
                <a:spLocks noGrp="1"/>
              </p:cNvSpPr>
              <p:nvPr>
                <p:ph idx="1"/>
              </p:nvPr>
            </p:nvSpPr>
            <p:spPr/>
            <p:txBody>
              <a:bodyPr>
                <a:normAutofit lnSpcReduction="10000"/>
              </a:bodyPr>
              <a:lstStyle/>
              <a:p>
                <a:r>
                  <a:rPr lang="en-CH" dirty="0"/>
                  <a:t>DBSCAN uses a minimal distance </a:t>
                </a:r>
                <a14:m>
                  <m:oMath xmlns:m="http://schemas.openxmlformats.org/officeDocument/2006/math">
                    <m:r>
                      <a:rPr lang="en-CH" i="1" smtClean="0">
                        <a:latin typeface="Cambria Math" panose="02040503050406030204" pitchFamily="18" charset="0"/>
                        <a:ea typeface="Cambria Math" panose="02040503050406030204" pitchFamily="18" charset="0"/>
                      </a:rPr>
                      <m:t>𝜀</m:t>
                    </m:r>
                  </m:oMath>
                </a14:m>
                <a:r>
                  <a:rPr lang="en-CH" dirty="0"/>
                  <a:t> and a minimal number of cluster seed points </a:t>
                </a:r>
                <a14:m>
                  <m:oMath xmlns:m="http://schemas.openxmlformats.org/officeDocument/2006/math">
                    <m:r>
                      <a:rPr lang="en-CH" i="1" dirty="0" smtClean="0">
                        <a:latin typeface="Cambria Math" panose="02040503050406030204" pitchFamily="18" charset="0"/>
                      </a:rPr>
                      <m:t>𝑛</m:t>
                    </m:r>
                  </m:oMath>
                </a14:m>
                <a:r>
                  <a:rPr lang="en-CH" dirty="0"/>
                  <a:t> as input</a:t>
                </a:r>
              </a:p>
              <a:p>
                <a:r>
                  <a:rPr lang="en-CH" dirty="0"/>
                  <a:t>It finds dense regions in the data and uses them as cluster seeds. Then it expands these clusters and adds points if they are within </a:t>
                </a:r>
                <a14:m>
                  <m:oMath xmlns:m="http://schemas.openxmlformats.org/officeDocument/2006/math">
                    <m:r>
                      <a:rPr lang="en-CH" i="1">
                        <a:latin typeface="Cambria Math" panose="02040503050406030204" pitchFamily="18" charset="0"/>
                        <a:ea typeface="Cambria Math" panose="02040503050406030204" pitchFamily="18" charset="0"/>
                      </a:rPr>
                      <m:t>𝜀</m:t>
                    </m:r>
                  </m:oMath>
                </a14:m>
                <a:r>
                  <a:rPr lang="en-CH" dirty="0"/>
                  <a:t> distance to a cluster. All points not within reach of a cluster are marked as </a:t>
                </a:r>
                <a:r>
                  <a:rPr lang="en-CH" u="sng" dirty="0"/>
                  <a:t>outliers</a:t>
                </a:r>
                <a:r>
                  <a:rPr lang="en-CH" dirty="0"/>
                  <a:t>.</a:t>
                </a:r>
              </a:p>
              <a:p>
                <a:r>
                  <a:rPr lang="en-CH" dirty="0"/>
                  <a:t>DBSCAN can deal with clusters of arbitrary shapes.</a:t>
                </a:r>
              </a:p>
              <a:p>
                <a:r>
                  <a:rPr lang="en-CH" dirty="0"/>
                  <a:t>DBSCAN requires clusters of similar density</a:t>
                </a:r>
              </a:p>
              <a:p>
                <a:r>
                  <a:rPr lang="en-CH" dirty="0"/>
                  <a:t>Distance based clustering are difficult in high </a:t>
                </a:r>
                <a:br>
                  <a:rPr lang="en-CH" dirty="0"/>
                </a:br>
                <a:r>
                  <a:rPr lang="en-CH" dirty="0"/>
                  <a:t>dimensions (curse of dimensionality)</a:t>
                </a:r>
              </a:p>
            </p:txBody>
          </p:sp>
        </mc:Choice>
        <mc:Fallback xmlns="">
          <p:sp>
            <p:nvSpPr>
              <p:cNvPr id="3" name="Content Placeholder 2">
                <a:extLst>
                  <a:ext uri="{FF2B5EF4-FFF2-40B4-BE49-F238E27FC236}">
                    <a16:creationId xmlns:a16="http://schemas.microsoft.com/office/drawing/2014/main" id="{920FBD94-681B-A242-8754-782EE9C727EA}"/>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CH">
                    <a:noFill/>
                  </a:rPr>
                  <a:t> </a:t>
                </a:r>
              </a:p>
            </p:txBody>
          </p:sp>
        </mc:Fallback>
      </mc:AlternateContent>
      <p:pic>
        <p:nvPicPr>
          <p:cNvPr id="4" name="Picture 2">
            <a:extLst>
              <a:ext uri="{FF2B5EF4-FFF2-40B4-BE49-F238E27FC236}">
                <a16:creationId xmlns:a16="http://schemas.microsoft.com/office/drawing/2014/main" id="{E5647227-2FB5-5D46-BAF4-972B8713FB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4580" y="4285608"/>
            <a:ext cx="2428670" cy="1751269"/>
          </a:xfrm>
          <a:prstGeom prst="rect">
            <a:avLst/>
          </a:prstGeom>
          <a:solidFill>
            <a:schemeClr val="bg2"/>
          </a:solidFill>
        </p:spPr>
      </p:pic>
      <p:sp>
        <p:nvSpPr>
          <p:cNvPr id="5" name="TextBox 4">
            <a:extLst>
              <a:ext uri="{FF2B5EF4-FFF2-40B4-BE49-F238E27FC236}">
                <a16:creationId xmlns:a16="http://schemas.microsoft.com/office/drawing/2014/main" id="{50122218-0C7A-7649-91A6-7FB44DD371B2}"/>
              </a:ext>
            </a:extLst>
          </p:cNvPr>
          <p:cNvSpPr txBox="1"/>
          <p:nvPr/>
        </p:nvSpPr>
        <p:spPr>
          <a:xfrm>
            <a:off x="8658327" y="6308209"/>
            <a:ext cx="2781339" cy="369332"/>
          </a:xfrm>
          <a:prstGeom prst="rect">
            <a:avLst/>
          </a:prstGeom>
          <a:noFill/>
        </p:spPr>
        <p:txBody>
          <a:bodyPr wrap="none" rtlCol="0">
            <a:spAutoFit/>
          </a:bodyPr>
          <a:lstStyle/>
          <a:p>
            <a:r>
              <a:rPr lang="en-GB" dirty="0"/>
              <a:t> </a:t>
            </a:r>
            <a:r>
              <a:rPr lang="en-GB" dirty="0">
                <a:hlinkClick r:id="rId4"/>
              </a:rPr>
              <a:t>Ester et al., Proc KDD, 1996</a:t>
            </a:r>
            <a:endParaRPr lang="en-CH" dirty="0"/>
          </a:p>
        </p:txBody>
      </p:sp>
      <p:sp>
        <p:nvSpPr>
          <p:cNvPr id="6" name="Footer Placeholder 5">
            <a:extLst>
              <a:ext uri="{FF2B5EF4-FFF2-40B4-BE49-F238E27FC236}">
                <a16:creationId xmlns:a16="http://schemas.microsoft.com/office/drawing/2014/main" id="{D84FAF61-C39E-4A49-9198-C7AE4100D1D6}"/>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6EFD681B-A6F3-B34F-8E58-4D77D863C679}"/>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74621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98DB-113B-9B48-88D7-2A728A72A384}"/>
              </a:ext>
            </a:extLst>
          </p:cNvPr>
          <p:cNvSpPr>
            <a:spLocks noGrp="1"/>
          </p:cNvSpPr>
          <p:nvPr>
            <p:ph type="title"/>
          </p:nvPr>
        </p:nvSpPr>
        <p:spPr/>
        <p:txBody>
          <a:bodyPr/>
          <a:lstStyle/>
          <a:p>
            <a:r>
              <a:rPr lang="en-CH" dirty="0"/>
              <a:t>DBSCAN</a:t>
            </a:r>
          </a:p>
        </p:txBody>
      </p:sp>
      <p:pic>
        <p:nvPicPr>
          <p:cNvPr id="4" name="Picture 3">
            <a:extLst>
              <a:ext uri="{FF2B5EF4-FFF2-40B4-BE49-F238E27FC236}">
                <a16:creationId xmlns:a16="http://schemas.microsoft.com/office/drawing/2014/main" id="{3E1A5902-9FFD-7644-B607-23B3AC92E5EE}"/>
              </a:ext>
            </a:extLst>
          </p:cNvPr>
          <p:cNvPicPr>
            <a:picLocks noChangeAspect="1"/>
          </p:cNvPicPr>
          <p:nvPr/>
        </p:nvPicPr>
        <p:blipFill>
          <a:blip r:embed="rId2"/>
          <a:stretch>
            <a:fillRect/>
          </a:stretch>
        </p:blipFill>
        <p:spPr>
          <a:xfrm>
            <a:off x="3035935" y="784654"/>
            <a:ext cx="9156065" cy="5900352"/>
          </a:xfrm>
          <a:prstGeom prst="rect">
            <a:avLst/>
          </a:prstGeom>
        </p:spPr>
      </p:pic>
      <p:sp>
        <p:nvSpPr>
          <p:cNvPr id="5" name="TextBox 4">
            <a:extLst>
              <a:ext uri="{FF2B5EF4-FFF2-40B4-BE49-F238E27FC236}">
                <a16:creationId xmlns:a16="http://schemas.microsoft.com/office/drawing/2014/main" id="{401CE4B1-0125-0C4D-9F6B-6263881AE40E}"/>
              </a:ext>
            </a:extLst>
          </p:cNvPr>
          <p:cNvSpPr txBox="1"/>
          <p:nvPr/>
        </p:nvSpPr>
        <p:spPr>
          <a:xfrm>
            <a:off x="654908" y="4238368"/>
            <a:ext cx="1375698" cy="369332"/>
          </a:xfrm>
          <a:prstGeom prst="rect">
            <a:avLst/>
          </a:prstGeom>
          <a:noFill/>
        </p:spPr>
        <p:txBody>
          <a:bodyPr wrap="none" rtlCol="0">
            <a:spAutoFit/>
          </a:bodyPr>
          <a:lstStyle/>
          <a:p>
            <a:r>
              <a:rPr lang="en-GB" dirty="0">
                <a:hlinkClick r:id="rId3"/>
              </a:rPr>
              <a:t>s</a:t>
            </a:r>
            <a:r>
              <a:rPr lang="en-CH" dirty="0">
                <a:hlinkClick r:id="rId3"/>
              </a:rPr>
              <a:t>klearn docu</a:t>
            </a:r>
            <a:endParaRPr lang="en-CH" dirty="0"/>
          </a:p>
        </p:txBody>
      </p:sp>
      <p:sp>
        <p:nvSpPr>
          <p:cNvPr id="3" name="Footer Placeholder 2">
            <a:extLst>
              <a:ext uri="{FF2B5EF4-FFF2-40B4-BE49-F238E27FC236}">
                <a16:creationId xmlns:a16="http://schemas.microsoft.com/office/drawing/2014/main" id="{D6E9A870-7329-8E41-94F1-C0792AD021AB}"/>
              </a:ext>
            </a:extLst>
          </p:cNvPr>
          <p:cNvSpPr>
            <a:spLocks noGrp="1"/>
          </p:cNvSpPr>
          <p:nvPr>
            <p:ph type="ftr" sz="quarter" idx="11"/>
          </p:nvPr>
        </p:nvSpPr>
        <p:spPr>
          <a:xfrm>
            <a:off x="179614" y="6344849"/>
            <a:ext cx="3336472" cy="369332"/>
          </a:xfrm>
        </p:spPr>
        <p:txBody>
          <a:bodyPr/>
          <a:lstStyle/>
          <a:p>
            <a:r>
              <a:rPr lang="en-GB"/>
              <a:t>Markus Müller, SIB</a:t>
            </a:r>
            <a:endParaRPr lang="en-CH" dirty="0"/>
          </a:p>
        </p:txBody>
      </p:sp>
      <p:pic>
        <p:nvPicPr>
          <p:cNvPr id="6" name="Picture 5">
            <a:extLst>
              <a:ext uri="{FF2B5EF4-FFF2-40B4-BE49-F238E27FC236}">
                <a16:creationId xmlns:a16="http://schemas.microsoft.com/office/drawing/2014/main" id="{F0DA2957-9679-6546-B89A-1E44AAA67E2B}"/>
              </a:ext>
            </a:extLst>
          </p:cNvPr>
          <p:cNvPicPr>
            <a:picLocks noChangeAspect="1"/>
          </p:cNvPicPr>
          <p:nvPr/>
        </p:nvPicPr>
        <p:blipFill>
          <a:blip r:embed="rId4"/>
          <a:stretch>
            <a:fillRect/>
          </a:stretch>
        </p:blipFill>
        <p:spPr>
          <a:xfrm>
            <a:off x="10799790" y="172643"/>
            <a:ext cx="1108020" cy="617907"/>
          </a:xfrm>
          <a:prstGeom prst="rect">
            <a:avLst/>
          </a:prstGeom>
        </p:spPr>
      </p:pic>
    </p:spTree>
    <p:extLst>
      <p:ext uri="{BB962C8B-B14F-4D97-AF65-F5344CB8AC3E}">
        <p14:creationId xmlns:p14="http://schemas.microsoft.com/office/powerpoint/2010/main" val="650240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3" name="Picture 2"/>
          <p:cNvPicPr>
            <a:picLocks noChangeAspect="1"/>
          </p:cNvPicPr>
          <p:nvPr/>
        </p:nvPicPr>
        <p:blipFill>
          <a:blip r:embed="rId4"/>
          <a:stretch>
            <a:fillRect/>
          </a:stretch>
        </p:blipFill>
        <p:spPr>
          <a:xfrm>
            <a:off x="1643994" y="1488766"/>
            <a:ext cx="8904012" cy="4572953"/>
          </a:xfrm>
          <a:prstGeom prst="rect">
            <a:avLst/>
          </a:prstGeom>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56959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pic>
        <p:nvPicPr>
          <p:cNvPr id="4" name="Picture 3"/>
          <p:cNvPicPr>
            <a:picLocks noChangeAspect="1"/>
          </p:cNvPicPr>
          <p:nvPr/>
        </p:nvPicPr>
        <p:blipFill>
          <a:blip r:embed="rId4"/>
          <a:stretch>
            <a:fillRect/>
          </a:stretch>
        </p:blipFill>
        <p:spPr>
          <a:xfrm>
            <a:off x="1381125" y="1366092"/>
            <a:ext cx="9429750" cy="5105400"/>
          </a:xfrm>
          <a:prstGeom prst="rect">
            <a:avLst/>
          </a:prstGeom>
        </p:spPr>
      </p:pic>
    </p:spTree>
    <p:extLst>
      <p:ext uri="{BB962C8B-B14F-4D97-AF65-F5344CB8AC3E}">
        <p14:creationId xmlns:p14="http://schemas.microsoft.com/office/powerpoint/2010/main" val="2008526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Rectangle 7"/>
          <p:cNvSpPr/>
          <p:nvPr/>
        </p:nvSpPr>
        <p:spPr>
          <a:xfrm>
            <a:off x="3053338" y="6396141"/>
            <a:ext cx="6085324" cy="276999"/>
          </a:xfrm>
          <a:prstGeom prst="rect">
            <a:avLst/>
          </a:prstGeom>
        </p:spPr>
        <p:txBody>
          <a:bodyPr wrap="square">
            <a:spAutoFit/>
          </a:bodyPr>
          <a:lstStyle/>
          <a:p>
            <a:pPr algn="ctr"/>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95" y="1737360"/>
            <a:ext cx="6199295" cy="348904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1720" y="1737360"/>
            <a:ext cx="6200928" cy="3489960"/>
          </a:xfrm>
          <a:prstGeom prst="rect">
            <a:avLst/>
          </a:prstGeom>
        </p:spPr>
      </p:pic>
    </p:spTree>
    <p:extLst>
      <p:ext uri="{BB962C8B-B14F-4D97-AF65-F5344CB8AC3E}">
        <p14:creationId xmlns:p14="http://schemas.microsoft.com/office/powerpoint/2010/main" val="4148422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workflow</a:t>
            </a:r>
          </a:p>
        </p:txBody>
      </p:sp>
      <p:pic>
        <p:nvPicPr>
          <p:cNvPr id="9" name="Content Placeholder 15" descr="supervised ML.jpg"/>
          <p:cNvPicPr>
            <a:picLocks noChangeAspect="1"/>
          </p:cNvPicPr>
          <p:nvPr/>
        </p:nvPicPr>
        <p:blipFill>
          <a:blip r:embed="rId4">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344335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Training dataset</a:t>
            </a:r>
          </a:p>
          <a:p>
            <a:pPr marL="0" indent="0" algn="just">
              <a:buNone/>
            </a:pPr>
            <a:r>
              <a:rPr lang="en-US" sz="2000" dirty="0">
                <a:latin typeface="Arial"/>
                <a:cs typeface="Arial"/>
              </a:rPr>
              <a:t>The subset of the dataset provided to the algorithm for learning is called the training set.</a:t>
            </a:r>
          </a:p>
          <a:p>
            <a:pPr algn="just"/>
            <a:r>
              <a:rPr lang="en-US" sz="2000" b="1" dirty="0">
                <a:latin typeface="Arial"/>
                <a:cs typeface="Arial"/>
              </a:rPr>
              <a:t>Validation dataset</a:t>
            </a:r>
          </a:p>
          <a:p>
            <a:pPr marL="0" indent="0" algn="just">
              <a:buNone/>
            </a:pPr>
            <a:r>
              <a:rPr lang="en-US" sz="2000" dirty="0">
                <a:latin typeface="Arial"/>
                <a:cs typeface="Arial"/>
              </a:rPr>
              <a:t>A set of examples used to tune the parameters of a classifier/</a:t>
            </a:r>
            <a:r>
              <a:rPr lang="en-US" sz="2000" dirty="0" err="1">
                <a:latin typeface="Arial"/>
                <a:cs typeface="Arial"/>
              </a:rPr>
              <a:t>regressor</a:t>
            </a:r>
            <a:r>
              <a:rPr lang="en-US" sz="2000" dirty="0">
                <a:latin typeface="Arial"/>
                <a:cs typeface="Arial"/>
              </a:rPr>
              <a:t>.</a:t>
            </a:r>
          </a:p>
          <a:p>
            <a:pPr marL="0" indent="0" algn="just">
              <a:buNone/>
            </a:pPr>
            <a:r>
              <a:rPr lang="en-US" sz="2000" dirty="0">
                <a:latin typeface="Arial" panose="020B0604020202020204" pitchFamily="34" charset="0"/>
                <a:cs typeface="Arial" panose="020B0604020202020204" pitchFamily="34" charset="0"/>
              </a:rPr>
              <a:t>Hybrid dataset: it is training data used for testing, but neither as part of the low-level training nor as part of the final testing</a:t>
            </a:r>
          </a:p>
          <a:p>
            <a:pPr algn="just"/>
            <a:r>
              <a:rPr lang="en-US" sz="2000" b="1" dirty="0">
                <a:latin typeface="Arial"/>
                <a:cs typeface="Arial"/>
              </a:rPr>
              <a:t>Test dataset</a:t>
            </a:r>
          </a:p>
          <a:p>
            <a:pPr marL="0" indent="0" algn="just">
              <a:buNone/>
            </a:pPr>
            <a:r>
              <a:rPr lang="en-US" sz="2000" dirty="0">
                <a:latin typeface="Arial"/>
                <a:cs typeface="Arial"/>
              </a:rPr>
              <a:t>A set of examples used only to assess the performance of a fully-specified classifier/</a:t>
            </a:r>
            <a:r>
              <a:rPr lang="en-US" sz="2000" dirty="0" err="1">
                <a:latin typeface="Arial"/>
                <a:cs typeface="Arial"/>
              </a:rPr>
              <a:t>regressor</a:t>
            </a: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spTree>
    <p:extLst>
      <p:ext uri="{BB962C8B-B14F-4D97-AF65-F5344CB8AC3E}">
        <p14:creationId xmlns:p14="http://schemas.microsoft.com/office/powerpoint/2010/main" val="363556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is where you have input variables (x) and an output variable (Y) and you use an algorithm to learn the mapping function from the input to the output.</a:t>
            </a:r>
          </a:p>
          <a:p>
            <a:pPr marL="0" indent="0" algn="ctr">
              <a:buNone/>
            </a:pPr>
            <a:r>
              <a:rPr lang="en-US" sz="2000" dirty="0">
                <a:latin typeface="Arial"/>
                <a:cs typeface="Arial"/>
              </a:rPr>
              <a:t>Y = f(X)</a:t>
            </a:r>
          </a:p>
          <a:p>
            <a:pPr algn="just"/>
            <a:r>
              <a:rPr lang="en-US" sz="2000" dirty="0">
                <a:latin typeface="Arial"/>
                <a:cs typeface="Arial"/>
              </a:rPr>
              <a:t>The goal is to approximate the mapping function so well that when you have new input data (x) that you can predict the output variables (Y) for that data.</a:t>
            </a:r>
          </a:p>
          <a:p>
            <a:pPr algn="just"/>
            <a:r>
              <a:rPr lang="en-US" sz="2000" dirty="0">
                <a:latin typeface="Arial"/>
                <a:cs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814642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10515600" cy="4758055"/>
          </a:xfrm>
        </p:spPr>
        <p:txBody>
          <a:bodyPr>
            <a:noAutofit/>
          </a:bodyPr>
          <a:lstStyle/>
          <a:p>
            <a:pPr lvl="0" algn="just"/>
            <a:r>
              <a:rPr lang="en-US" sz="1800" dirty="0">
                <a:latin typeface="Arial" panose="020B0604020202020204" pitchFamily="34" charset="0"/>
                <a:cs typeface="Arial" panose="020B0604020202020204" pitchFamily="34" charset="0"/>
              </a:rPr>
              <a:t>Let’s assume our simple predictor has this form: </a:t>
            </a:r>
          </a:p>
          <a:p>
            <a:pPr marL="0" lvl="0" indent="0" algn="ctr">
              <a:buNone/>
            </a:pPr>
            <a:r>
              <a:rPr lang="en-US" sz="1800" b="1" i="1" dirty="0">
                <a:latin typeface="Arial" panose="020B0604020202020204" pitchFamily="34" charset="0"/>
                <a:cs typeface="Arial" panose="020B0604020202020204" pitchFamily="34" charset="0"/>
              </a:rPr>
              <a:t>h(x) =θ</a:t>
            </a:r>
            <a:r>
              <a:rPr lang="en-US" sz="1800" b="1" i="1" baseline="-33000" dirty="0">
                <a:latin typeface="Arial" panose="020B0604020202020204" pitchFamily="34" charset="0"/>
                <a:cs typeface="Arial" panose="020B0604020202020204" pitchFamily="34" charset="0"/>
              </a:rPr>
              <a:t>0</a:t>
            </a:r>
            <a:r>
              <a:rPr lang="en-US" sz="1800" b="1" i="1" dirty="0">
                <a:latin typeface="Arial" panose="020B0604020202020204" pitchFamily="34" charset="0"/>
                <a:cs typeface="Arial" panose="020B0604020202020204" pitchFamily="34" charset="0"/>
              </a:rPr>
              <a:t> + θ</a:t>
            </a:r>
            <a:r>
              <a:rPr lang="en-US" sz="1800" b="1" i="1" baseline="-33000" dirty="0">
                <a:latin typeface="Arial" panose="020B0604020202020204" pitchFamily="34" charset="0"/>
                <a:cs typeface="Arial" panose="020B0604020202020204" pitchFamily="34" charset="0"/>
              </a:rPr>
              <a:t>1</a:t>
            </a:r>
            <a:r>
              <a:rPr lang="en-US" sz="1800" b="1" i="1" dirty="0">
                <a:latin typeface="Arial" panose="020B0604020202020204" pitchFamily="34" charset="0"/>
                <a:cs typeface="Arial" panose="020B0604020202020204" pitchFamily="34" charset="0"/>
              </a:rPr>
              <a:t>x </a:t>
            </a:r>
          </a:p>
          <a:p>
            <a:pPr lvl="0" algn="just"/>
            <a:r>
              <a:rPr lang="en-US" sz="1800" dirty="0">
                <a:latin typeface="Arial" panose="020B0604020202020204" pitchFamily="34" charset="0"/>
                <a:cs typeface="Arial" panose="020B0604020202020204" pitchFamily="34" charset="0"/>
              </a:rPr>
              <a:t>where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are constants. Our goal is to find the perfect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our predictor work as well as possible.</a:t>
            </a:r>
          </a:p>
          <a:p>
            <a:pPr lvl="0" algn="just"/>
            <a:r>
              <a:rPr lang="en-US" sz="1800" dirty="0">
                <a:latin typeface="Arial" panose="020B0604020202020204" pitchFamily="34" charset="0"/>
                <a:cs typeface="Arial" panose="020B0604020202020204" pitchFamily="34" charset="0"/>
              </a:rPr>
              <a:t>Optimizing the predictor h(x) is done using training examples.</a:t>
            </a:r>
          </a:p>
          <a:p>
            <a:pPr lvl="1"/>
            <a:r>
              <a:rPr lang="en-US" sz="1800" dirty="0">
                <a:latin typeface="Arial" panose="020B0604020202020204" pitchFamily="34" charset="0"/>
                <a:cs typeface="Arial" panose="020B0604020202020204" pitchFamily="34" charset="0"/>
              </a:rPr>
              <a:t>For each training example, we have an input value </a:t>
            </a:r>
            <a:r>
              <a:rPr lang="en-US" sz="1800" b="1"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which a corresponding output, </a:t>
            </a:r>
            <a:r>
              <a:rPr lang="en-US" sz="1800" b="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is known in advance.</a:t>
            </a:r>
          </a:p>
          <a:p>
            <a:pPr lvl="1"/>
            <a:r>
              <a:rPr lang="en-US" sz="1800" dirty="0">
                <a:latin typeface="Arial" panose="020B0604020202020204" pitchFamily="34" charset="0"/>
                <a:cs typeface="Arial" panose="020B0604020202020204" pitchFamily="34" charset="0"/>
              </a:rPr>
              <a:t>For each example, we find the difference between the known, correct value y, and our predicted value h(</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With enough training examples, these differences give us a useful way to measure the “wrongness” of h(x).</a:t>
            </a:r>
          </a:p>
          <a:p>
            <a:pPr lvl="1"/>
            <a:r>
              <a:rPr lang="en-US" sz="1800" dirty="0">
                <a:latin typeface="Arial" panose="020B0604020202020204" pitchFamily="34" charset="0"/>
                <a:cs typeface="Arial" panose="020B0604020202020204" pitchFamily="34" charset="0"/>
              </a:rPr>
              <a:t>We can then tweak h(x) by tweaking the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it “less wrong”.</a:t>
            </a:r>
          </a:p>
          <a:p>
            <a:pPr lvl="1"/>
            <a:r>
              <a:rPr lang="en-US" sz="1800" dirty="0">
                <a:latin typeface="Arial" panose="020B0604020202020204" pitchFamily="34" charset="0"/>
                <a:cs typeface="Arial" panose="020B0604020202020204" pitchFamily="34" charset="0"/>
              </a:rPr>
              <a:t>This process is repeated over and over until the system has converged on the best values for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In this way, the predictor becomes trained, and is ready to do some real-world predicting.</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091352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8" name="Espace réservé du contenu 3" descr="figure.classification.vs.regressi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361" r="-536"/>
          <a:stretch/>
        </p:blipFill>
        <p:spPr>
          <a:xfrm>
            <a:off x="1583267" y="2092412"/>
            <a:ext cx="9025465" cy="3365662"/>
          </a:xfrm>
        </p:spPr>
      </p:pic>
      <p:sp>
        <p:nvSpPr>
          <p:cNvPr id="4" name="Rectangle 3"/>
          <p:cNvSpPr/>
          <p:nvPr/>
        </p:nvSpPr>
        <p:spPr>
          <a:xfrm>
            <a:off x="1257299" y="1597333"/>
            <a:ext cx="9677400" cy="369332"/>
          </a:xfrm>
          <a:prstGeom prst="rect">
            <a:avLst/>
          </a:prstGeom>
        </p:spPr>
        <p:txBody>
          <a:bodyPr wrap="square">
            <a:spAutoFit/>
          </a:bodyPr>
          <a:lstStyle/>
          <a:p>
            <a:r>
              <a:rPr lang="en-US" dirty="0"/>
              <a:t>Fundamentally, classification is about predicting a label and regression is about predicting a quantity.</a:t>
            </a:r>
          </a:p>
        </p:txBody>
      </p:sp>
      <p:sp>
        <p:nvSpPr>
          <p:cNvPr id="5" name="Rectangle 4"/>
          <p:cNvSpPr/>
          <p:nvPr/>
        </p:nvSpPr>
        <p:spPr>
          <a:xfrm>
            <a:off x="1112519" y="5457052"/>
            <a:ext cx="4983480" cy="923330"/>
          </a:xfrm>
          <a:prstGeom prst="rect">
            <a:avLst/>
          </a:prstGeom>
        </p:spPr>
        <p:txBody>
          <a:bodyPr wrap="square">
            <a:spAutoFit/>
          </a:bodyPr>
          <a:lstStyle/>
          <a:p>
            <a:pPr algn="ctr"/>
            <a:r>
              <a:rPr lang="en-US" dirty="0"/>
              <a:t>Classification predictive modeling is the task of approximating a mapping function (f) from input variables (X) to discrete output variables (y).</a:t>
            </a:r>
          </a:p>
        </p:txBody>
      </p:sp>
      <p:sp>
        <p:nvSpPr>
          <p:cNvPr id="6" name="Rectangle 5"/>
          <p:cNvSpPr/>
          <p:nvPr/>
        </p:nvSpPr>
        <p:spPr>
          <a:xfrm>
            <a:off x="6095999" y="5456030"/>
            <a:ext cx="5257800" cy="923330"/>
          </a:xfrm>
          <a:prstGeom prst="rect">
            <a:avLst/>
          </a:prstGeom>
        </p:spPr>
        <p:txBody>
          <a:bodyPr wrap="square">
            <a:spAutoFit/>
          </a:bodyPr>
          <a:lstStyle/>
          <a:p>
            <a:pPr algn="ctr"/>
            <a:r>
              <a:rPr lang="en-US" dirty="0"/>
              <a:t>Regression predictive modeling is the task of approximating a mapping function (f) from input variables (X) to a continuous output variable (y).</a:t>
            </a:r>
          </a:p>
        </p:txBody>
      </p:sp>
      <p:sp>
        <p:nvSpPr>
          <p:cNvPr id="9"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7031154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p>
          <a:p>
            <a:pPr lvl="1" algn="just"/>
            <a:r>
              <a:rPr lang="en-US" sz="1800" dirty="0">
                <a:latin typeface="Arial"/>
                <a:cs typeface="Arial"/>
              </a:rPr>
              <a:t>Classification: A classification problem is when the output variable is a category, such as “red” or “blue” or “disease” and “no disease”</a:t>
            </a:r>
          </a:p>
          <a:p>
            <a:pPr lvl="1" algn="just"/>
            <a:r>
              <a:rPr lang="en-US" sz="1800" dirty="0">
                <a:latin typeface="Arial"/>
                <a:cs typeface="Arial"/>
              </a:rPr>
              <a:t>Regression: A regression problem is when the output variable is a real value, such as “dollars” or “weight”</a:t>
            </a:r>
          </a:p>
          <a:p>
            <a:pPr algn="just"/>
            <a:endParaRPr lang="en-US" sz="1800" dirty="0">
              <a:latin typeface="Arial"/>
              <a:cs typeface="Arial"/>
            </a:endParaRPr>
          </a:p>
          <a:p>
            <a:pPr algn="just"/>
            <a:r>
              <a:rPr lang="en-US" sz="2000" dirty="0">
                <a:latin typeface="Arial"/>
                <a:cs typeface="Arial"/>
              </a:rPr>
              <a:t>Some popular examples of supervised machine learning algorithms are:</a:t>
            </a:r>
          </a:p>
          <a:p>
            <a:pPr lvl="1" algn="just"/>
            <a:r>
              <a:rPr lang="en-US" sz="1800" dirty="0">
                <a:latin typeface="Arial"/>
                <a:cs typeface="Arial"/>
              </a:rPr>
              <a:t>Linear regression for regression problems</a:t>
            </a:r>
          </a:p>
          <a:p>
            <a:pPr lvl="1" algn="just"/>
            <a:r>
              <a:rPr lang="en-US" sz="1800" dirty="0">
                <a:latin typeface="Arial"/>
                <a:cs typeface="Arial"/>
              </a:rPr>
              <a:t>Random forest for classification and regression problems</a:t>
            </a:r>
          </a:p>
          <a:p>
            <a:pPr lvl="1" algn="just"/>
            <a:r>
              <a:rPr lang="en-US" sz="1800" dirty="0">
                <a:latin typeface="Arial"/>
                <a:cs typeface="Arial"/>
              </a:rPr>
              <a:t>Support vector machines for classification problems</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474514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6964680" cy="4889016"/>
          </a:xfrm>
        </p:spPr>
        <p:txBody>
          <a:bodyPr>
            <a:noAutofit/>
          </a:bodyPr>
          <a:lstStyle/>
          <a:p>
            <a:r>
              <a:rPr lang="en-US" sz="1800" dirty="0">
                <a:latin typeface="Arial" panose="020B0604020202020204" pitchFamily="34" charset="0"/>
                <a:cs typeface="Arial" panose="020B0604020202020204" pitchFamily="34" charset="0"/>
              </a:rPr>
              <a:t>Consider the following training data, wherein company employees have rated their satisfaction on a scale of 1 to 100:</a:t>
            </a:r>
          </a:p>
          <a:p>
            <a:pPr algn="just"/>
            <a:r>
              <a:rPr lang="en-US" sz="1800" dirty="0">
                <a:latin typeface="Arial" panose="020B0604020202020204" pitchFamily="34" charset="0"/>
                <a:cs typeface="Arial" panose="020B0604020202020204" pitchFamily="34" charset="0"/>
              </a:rPr>
              <a:t>First, notice that the data is a little noisy.</a:t>
            </a:r>
          </a:p>
          <a:p>
            <a:pPr lvl="1" algn="just"/>
            <a:r>
              <a:rPr lang="en-US" sz="1800" dirty="0">
                <a:latin typeface="Arial" panose="020B0604020202020204" pitchFamily="34" charset="0"/>
                <a:cs typeface="Arial" panose="020B0604020202020204" pitchFamily="34" charset="0"/>
              </a:rPr>
              <a:t>That is, while we can see that there is a pattern to it (i.e. employee satisfaction tends to go up as salary goes up), it does not all fit neatly on a straight line.</a:t>
            </a:r>
          </a:p>
          <a:p>
            <a:pPr lvl="1" algn="just"/>
            <a:r>
              <a:rPr lang="en-US" sz="1800" dirty="0">
                <a:latin typeface="Arial" panose="020B0604020202020204" pitchFamily="34" charset="0"/>
                <a:cs typeface="Arial" panose="020B0604020202020204" pitchFamily="34" charset="0"/>
              </a:rPr>
              <a:t>This will always be the case with real-world data (and we absolutely want to train our machine using real-world data!).</a:t>
            </a:r>
          </a:p>
          <a:p>
            <a:pPr lvl="1" algn="just"/>
            <a:r>
              <a:rPr lang="en-US" sz="1800" dirty="0">
                <a:latin typeface="Arial" panose="020B0604020202020204" pitchFamily="34" charset="0"/>
                <a:cs typeface="Arial" panose="020B0604020202020204" pitchFamily="34" charset="0"/>
              </a:rPr>
              <a:t>So then how can we train a machine to perfectly predict an employee’s level of satisfaction?</a:t>
            </a:r>
          </a:p>
          <a:p>
            <a:pPr lvl="2" algn="just"/>
            <a:r>
              <a:rPr lang="en-US" sz="1800" dirty="0">
                <a:latin typeface="Arial" panose="020B0604020202020204" pitchFamily="34" charset="0"/>
                <a:cs typeface="Arial" panose="020B0604020202020204" pitchFamily="34" charset="0"/>
              </a:rPr>
              <a:t>The answer, of course, is that </a:t>
            </a:r>
            <a:r>
              <a:rPr lang="en-US" sz="1800" b="1" u="sng" dirty="0">
                <a:latin typeface="Arial" panose="020B0604020202020204" pitchFamily="34" charset="0"/>
                <a:cs typeface="Arial" panose="020B0604020202020204" pitchFamily="34" charset="0"/>
              </a:rPr>
              <a:t>we can’t</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The goal of ML is never to make “perfect” guesses, because ML deals in domains where there is no such thing. </a:t>
            </a:r>
          </a:p>
          <a:p>
            <a:pPr lvl="2" algn="just"/>
            <a:r>
              <a:rPr lang="en-US" sz="1800" b="1" dirty="0">
                <a:latin typeface="Arial" panose="020B0604020202020204" pitchFamily="34" charset="0"/>
                <a:cs typeface="Arial" panose="020B0604020202020204" pitchFamily="34" charset="0"/>
              </a:rPr>
              <a:t>The goal is to make guesses that are good enough to be useful.</a:t>
            </a:r>
          </a:p>
        </p:txBody>
      </p:sp>
      <p:pic>
        <p:nvPicPr>
          <p:cNvPr id="6" name="Picture 5">
            <a:extLst>
              <a:ext uri="{FF2B5EF4-FFF2-40B4-BE49-F238E27FC236}">
                <a16:creationId xmlns:a16="http://schemas.microsoft.com/office/drawing/2014/main" id="{719D0802-2D56-4C30-BC7E-C39C490B455E}"/>
              </a:ext>
            </a:extLst>
          </p:cNvPr>
          <p:cNvPicPr>
            <a:picLocks noChangeAspect="1"/>
          </p:cNvPicPr>
          <p:nvPr/>
        </p:nvPicPr>
        <p:blipFill>
          <a:blip r:embed="rId4">
            <a:lum/>
            <a:alphaModFix/>
          </a:blip>
          <a:srcRect l="5554" t="7414" r="4174" b="3282"/>
          <a:stretch>
            <a:fillRect/>
          </a:stretch>
        </p:blipFill>
        <p:spPr>
          <a:xfrm>
            <a:off x="7986621" y="2407869"/>
            <a:ext cx="4040126" cy="2734748"/>
          </a:xfrm>
          <a:prstGeom prst="rect">
            <a:avLst/>
          </a:prstGeom>
          <a:noFill/>
          <a:ln>
            <a:noFill/>
          </a:ln>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3316757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Train-test-validation split ratio</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8" name="Picture 7">
            <a:extLst>
              <a:ext uri="{FF2B5EF4-FFF2-40B4-BE49-F238E27FC236}">
                <a16:creationId xmlns:a16="http://schemas.microsoft.com/office/drawing/2014/main" id="{9FF089CC-B9B3-4A07-8F36-BF454D61D984}"/>
              </a:ext>
            </a:extLst>
          </p:cNvPr>
          <p:cNvPicPr>
            <a:picLocks noChangeAspect="1"/>
          </p:cNvPicPr>
          <p:nvPr/>
        </p:nvPicPr>
        <p:blipFill>
          <a:blip r:embed="rId4">
            <a:lum/>
            <a:alphaModFix/>
          </a:blip>
          <a:srcRect/>
          <a:stretch>
            <a:fillRect/>
          </a:stretch>
        </p:blipFill>
        <p:spPr>
          <a:xfrm>
            <a:off x="1181870" y="2348534"/>
            <a:ext cx="6933960" cy="1652760"/>
          </a:xfrm>
          <a:prstGeom prst="rect">
            <a:avLst/>
          </a:prstGeom>
          <a:noFill/>
          <a:ln>
            <a:noFill/>
          </a:ln>
        </p:spPr>
      </p:pic>
    </p:spTree>
    <p:extLst>
      <p:ext uri="{BB962C8B-B14F-4D97-AF65-F5344CB8AC3E}">
        <p14:creationId xmlns:p14="http://schemas.microsoft.com/office/powerpoint/2010/main" val="3673501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K-fold cross validation</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10" name="Image 3" descr="K-Fol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Tree>
    <p:extLst>
      <p:ext uri="{BB962C8B-B14F-4D97-AF65-F5344CB8AC3E}">
        <p14:creationId xmlns:p14="http://schemas.microsoft.com/office/powerpoint/2010/main" val="2525313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b="1" dirty="0">
                <a:latin typeface="Arial"/>
                <a:cs typeface="Arial"/>
              </a:rPr>
              <a:t>TP (True Positives)</a:t>
            </a:r>
            <a:r>
              <a:rPr lang="en-US" sz="1800" dirty="0">
                <a:latin typeface="Arial"/>
                <a:cs typeface="Arial"/>
              </a:rPr>
              <a:t>: number of positive predictions which are correct</a:t>
            </a:r>
          </a:p>
          <a:p>
            <a:pPr algn="just"/>
            <a:r>
              <a:rPr lang="en-US" sz="1800" b="1" dirty="0">
                <a:latin typeface="Arial"/>
                <a:cs typeface="Arial"/>
              </a:rPr>
              <a:t>FP (False Positives)</a:t>
            </a:r>
            <a:r>
              <a:rPr lang="en-US" sz="1800" dirty="0">
                <a:latin typeface="Arial"/>
                <a:cs typeface="Arial"/>
              </a:rPr>
              <a:t>: number of positive predictions which are incorrect</a:t>
            </a:r>
          </a:p>
          <a:p>
            <a:pPr algn="just"/>
            <a:r>
              <a:rPr lang="en-US" sz="1800" b="1" dirty="0">
                <a:latin typeface="Arial"/>
                <a:cs typeface="Arial"/>
              </a:rPr>
              <a:t>TN (True Negatives)</a:t>
            </a:r>
            <a:r>
              <a:rPr lang="en-US" sz="1800" dirty="0">
                <a:latin typeface="Arial"/>
                <a:cs typeface="Arial"/>
              </a:rPr>
              <a:t>: number of negative predictions which are correct</a:t>
            </a:r>
          </a:p>
          <a:p>
            <a:pPr algn="just"/>
            <a:r>
              <a:rPr lang="en-US" sz="1800" b="1" dirty="0">
                <a:latin typeface="Arial"/>
                <a:cs typeface="Arial"/>
              </a:rPr>
              <a:t>FN (False Negatives)</a:t>
            </a:r>
            <a:r>
              <a:rPr lang="en-US" sz="1800" dirty="0">
                <a:latin typeface="Arial"/>
                <a:cs typeface="Arial"/>
              </a:rPr>
              <a:t>: number of negative predictions which are incorrect</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p:pic>
        <p:nvPicPr>
          <p:cNvPr id="3" name="Picture 2"/>
          <p:cNvPicPr>
            <a:picLocks noChangeAspect="1"/>
          </p:cNvPicPr>
          <p:nvPr/>
        </p:nvPicPr>
        <p:blipFill>
          <a:blip r:embed="rId4"/>
          <a:stretch>
            <a:fillRect/>
          </a:stretch>
        </p:blipFill>
        <p:spPr>
          <a:xfrm>
            <a:off x="2462212" y="3262542"/>
            <a:ext cx="7267575" cy="3486150"/>
          </a:xfrm>
          <a:prstGeom prst="rect">
            <a:avLst/>
          </a:prstGeom>
        </p:spPr>
      </p:pic>
      <p:sp>
        <p:nvSpPr>
          <p:cNvPr id="2" name="Rectangle 1"/>
          <p:cNvSpPr/>
          <p:nvPr/>
        </p:nvSpPr>
        <p:spPr>
          <a:xfrm>
            <a:off x="9495312" y="1454900"/>
            <a:ext cx="2044149" cy="369332"/>
          </a:xfrm>
          <a:prstGeom prst="rect">
            <a:avLst/>
          </a:prstGeom>
        </p:spPr>
        <p:txBody>
          <a:bodyPr wrap="none">
            <a:spAutoFit/>
          </a:bodyPr>
          <a:lstStyle/>
          <a:p>
            <a:r>
              <a:rPr lang="en-US" b="1" dirty="0">
                <a:latin typeface="Arial"/>
                <a:cs typeface="Arial"/>
              </a:rPr>
              <a:t>confusion matrix</a:t>
            </a:r>
            <a:endParaRPr lang="fr-CH" dirty="0"/>
          </a:p>
        </p:txBody>
      </p:sp>
      <p:graphicFrame>
        <p:nvGraphicFramePr>
          <p:cNvPr id="4" name="Table 3"/>
          <p:cNvGraphicFramePr>
            <a:graphicFrameLocks noGrp="1"/>
          </p:cNvGraphicFramePr>
          <p:nvPr>
            <p:extLst>
              <p:ext uri="{D42A27DB-BD31-4B8C-83A1-F6EECF244321}">
                <p14:modId xmlns:p14="http://schemas.microsoft.com/office/powerpoint/2010/main" val="213264795"/>
              </p:ext>
            </p:extLst>
          </p:nvPr>
        </p:nvGraphicFramePr>
        <p:xfrm>
          <a:off x="9048594" y="1904515"/>
          <a:ext cx="2978153" cy="1097280"/>
        </p:xfrm>
        <a:graphic>
          <a:graphicData uri="http://schemas.openxmlformats.org/drawingml/2006/table">
            <a:tbl>
              <a:tblPr firstRow="1" bandRow="1">
                <a:tableStyleId>{5C22544A-7EE6-4342-B048-85BDC9FD1C3A}</a:tableStyleId>
              </a:tblPr>
              <a:tblGrid>
                <a:gridCol w="2066798">
                  <a:extLst>
                    <a:ext uri="{9D8B030D-6E8A-4147-A177-3AD203B41FA5}">
                      <a16:colId xmlns:a16="http://schemas.microsoft.com/office/drawing/2014/main" val="1110777994"/>
                    </a:ext>
                  </a:extLst>
                </a:gridCol>
                <a:gridCol w="463868">
                  <a:extLst>
                    <a:ext uri="{9D8B030D-6E8A-4147-A177-3AD203B41FA5}">
                      <a16:colId xmlns:a16="http://schemas.microsoft.com/office/drawing/2014/main" val="1913339950"/>
                    </a:ext>
                  </a:extLst>
                </a:gridCol>
                <a:gridCol w="447487">
                  <a:extLst>
                    <a:ext uri="{9D8B030D-6E8A-4147-A177-3AD203B41FA5}">
                      <a16:colId xmlns:a16="http://schemas.microsoft.com/office/drawing/2014/main" val="1367901746"/>
                    </a:ext>
                  </a:extLst>
                </a:gridCol>
              </a:tblGrid>
              <a:tr h="344388">
                <a:tc>
                  <a:txBody>
                    <a:bodyPr/>
                    <a:lstStyle/>
                    <a:p>
                      <a:r>
                        <a:rPr lang="fr-CH" dirty="0"/>
                        <a:t>LABEL / PREDICTED</a:t>
                      </a:r>
                    </a:p>
                  </a:txBody>
                  <a:tcPr/>
                </a:tc>
                <a:tc>
                  <a:txBody>
                    <a:bodyPr/>
                    <a:lstStyle/>
                    <a:p>
                      <a:r>
                        <a:rPr lang="fr-CH" dirty="0"/>
                        <a:t>P</a:t>
                      </a:r>
                    </a:p>
                  </a:txBody>
                  <a:tcPr/>
                </a:tc>
                <a:tc>
                  <a:txBody>
                    <a:bodyPr/>
                    <a:lstStyle/>
                    <a:p>
                      <a:r>
                        <a:rPr lang="fr-CH" dirty="0"/>
                        <a:t>N</a:t>
                      </a:r>
                    </a:p>
                  </a:txBody>
                  <a:tcPr/>
                </a:tc>
                <a:extLst>
                  <a:ext uri="{0D108BD9-81ED-4DB2-BD59-A6C34878D82A}">
                    <a16:rowId xmlns:a16="http://schemas.microsoft.com/office/drawing/2014/main" val="2481476336"/>
                  </a:ext>
                </a:extLst>
              </a:tr>
              <a:tr h="344388">
                <a:tc>
                  <a:txBody>
                    <a:bodyPr/>
                    <a:lstStyle/>
                    <a:p>
                      <a:r>
                        <a:rPr lang="fr-CH" dirty="0"/>
                        <a:t>P</a:t>
                      </a:r>
                    </a:p>
                  </a:txBody>
                  <a:tcPr/>
                </a:tc>
                <a:tc>
                  <a:txBody>
                    <a:bodyPr/>
                    <a:lstStyle/>
                    <a:p>
                      <a:r>
                        <a:rPr lang="fr-CH" dirty="0"/>
                        <a:t>TP</a:t>
                      </a:r>
                    </a:p>
                  </a:txBody>
                  <a:tcPr/>
                </a:tc>
                <a:tc>
                  <a:txBody>
                    <a:bodyPr/>
                    <a:lstStyle/>
                    <a:p>
                      <a:r>
                        <a:rPr lang="fr-CH" dirty="0"/>
                        <a:t>FN</a:t>
                      </a:r>
                    </a:p>
                  </a:txBody>
                  <a:tcPr/>
                </a:tc>
                <a:extLst>
                  <a:ext uri="{0D108BD9-81ED-4DB2-BD59-A6C34878D82A}">
                    <a16:rowId xmlns:a16="http://schemas.microsoft.com/office/drawing/2014/main" val="4006763710"/>
                  </a:ext>
                </a:extLst>
              </a:tr>
              <a:tr h="344388">
                <a:tc>
                  <a:txBody>
                    <a:bodyPr/>
                    <a:lstStyle/>
                    <a:p>
                      <a:r>
                        <a:rPr lang="fr-CH" dirty="0"/>
                        <a:t>N</a:t>
                      </a:r>
                    </a:p>
                  </a:txBody>
                  <a:tcPr/>
                </a:tc>
                <a:tc>
                  <a:txBody>
                    <a:bodyPr/>
                    <a:lstStyle/>
                    <a:p>
                      <a:r>
                        <a:rPr lang="fr-CH" dirty="0"/>
                        <a:t>FP</a:t>
                      </a:r>
                    </a:p>
                  </a:txBody>
                  <a:tcPr/>
                </a:tc>
                <a:tc>
                  <a:txBody>
                    <a:bodyPr/>
                    <a:lstStyle/>
                    <a:p>
                      <a:r>
                        <a:rPr lang="fr-CH" dirty="0"/>
                        <a:t>TN</a:t>
                      </a:r>
                    </a:p>
                  </a:txBody>
                  <a:tcPr/>
                </a:tc>
                <a:extLst>
                  <a:ext uri="{0D108BD9-81ED-4DB2-BD59-A6C34878D82A}">
                    <a16:rowId xmlns:a16="http://schemas.microsoft.com/office/drawing/2014/main" val="2064222102"/>
                  </a:ext>
                </a:extLst>
              </a:tr>
            </a:tbl>
          </a:graphicData>
        </a:graphic>
      </p:graphicFrame>
    </p:spTree>
    <p:extLst>
      <p:ext uri="{BB962C8B-B14F-4D97-AF65-F5344CB8AC3E}">
        <p14:creationId xmlns:p14="http://schemas.microsoft.com/office/powerpoint/2010/main" val="3479776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53" y="1445446"/>
            <a:ext cx="7716310" cy="4421954"/>
          </a:xfrm>
          <a:prstGeom prst="rect">
            <a:avLst/>
          </a:prstGeom>
        </p:spPr>
      </p:pic>
      <p:sp>
        <p:nvSpPr>
          <p:cNvPr id="6" name="ZoneTexte 4"/>
          <p:cNvSpPr txBox="1"/>
          <p:nvPr/>
        </p:nvSpPr>
        <p:spPr>
          <a:xfrm>
            <a:off x="2934997" y="5867400"/>
            <a:ext cx="6132803" cy="276999"/>
          </a:xfrm>
          <a:prstGeom prst="rect">
            <a:avLst/>
          </a:prstGeom>
          <a:noFill/>
        </p:spPr>
        <p:txBody>
          <a:bodyPr wrap="square" rtlCol="0">
            <a:spAutoFit/>
          </a:bodyPr>
          <a:lstStyle/>
          <a:p>
            <a:pPr algn="ctr"/>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Tree>
    <p:extLst>
      <p:ext uri="{BB962C8B-B14F-4D97-AF65-F5344CB8AC3E}">
        <p14:creationId xmlns:p14="http://schemas.microsoft.com/office/powerpoint/2010/main" val="378714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r>
              <a:rPr lang="en-US" sz="1800" b="1" dirty="0">
                <a:latin typeface="Arial" panose="020B0604020202020204" pitchFamily="34" charset="0"/>
                <a:cs typeface="Arial" panose="020B0604020202020204" pitchFamily="34" charset="0"/>
              </a:rPr>
              <a:t>Precision</a:t>
            </a:r>
            <a:r>
              <a:rPr lang="en-US" sz="1800" dirty="0">
                <a:latin typeface="Arial" panose="020B0604020202020204" pitchFamily="34" charset="0"/>
                <a:cs typeface="Arial" panose="020B0604020202020204" pitchFamily="34" charset="0"/>
              </a:rPr>
              <a:t>: fraction of the positive predictions that are actually positive:</a:t>
            </a:r>
          </a:p>
          <a:p>
            <a:pPr marL="0" indent="0">
              <a:buNone/>
            </a:pPr>
            <a:r>
              <a:rPr lang="en-US" sz="1800" dirty="0">
                <a:latin typeface="Arial" panose="020B0604020202020204" pitchFamily="34" charset="0"/>
                <a:cs typeface="Arial" panose="020B0604020202020204" pitchFamily="34" charset="0"/>
              </a:rPr>
              <a:t> </a:t>
            </a:r>
          </a:p>
          <a:p>
            <a:r>
              <a:rPr lang="en-US" sz="1800" b="1" dirty="0">
                <a:latin typeface="Arial" panose="020B0604020202020204" pitchFamily="34" charset="0"/>
                <a:cs typeface="Arial" panose="020B0604020202020204" pitchFamily="34" charset="0"/>
              </a:rPr>
              <a:t>Specificity</a:t>
            </a:r>
            <a:r>
              <a:rPr lang="en-US" sz="1800" dirty="0">
                <a:latin typeface="Arial" panose="020B0604020202020204" pitchFamily="34" charset="0"/>
                <a:cs typeface="Arial" panose="020B0604020202020204" pitchFamily="34" charset="0"/>
              </a:rPr>
              <a:t>: fraction of the negative predictions that are correctly identified: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Recall / TPR</a:t>
            </a:r>
            <a:r>
              <a:rPr lang="en-US" sz="1800" dirty="0">
                <a:latin typeface="Arial" panose="020B0604020202020204" pitchFamily="34" charset="0"/>
                <a:cs typeface="Arial" panose="020B0604020202020204" pitchFamily="34" charset="0"/>
              </a:rPr>
              <a:t>: fraction of the positive predictions that are correctly identified:</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FPR</a:t>
            </a:r>
            <a:r>
              <a:rPr lang="en-US" sz="1800" dirty="0">
                <a:latin typeface="Arial" panose="020B0604020202020204" pitchFamily="34" charset="0"/>
                <a:cs typeface="Arial" panose="020B0604020202020204" pitchFamily="34" charset="0"/>
              </a:rPr>
              <a:t>: 1 – Precision =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F-measure</a:t>
            </a:r>
            <a:r>
              <a:rPr lang="en-US" sz="1800" dirty="0">
                <a:latin typeface="Arial" panose="020B0604020202020204" pitchFamily="34" charset="0"/>
                <a:cs typeface="Arial" panose="020B0604020202020204" pitchFamily="34" charset="0"/>
              </a:rPr>
              <a:t>: harmonic mean of precision and recall: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Accuracy</a:t>
            </a:r>
            <a:r>
              <a:rPr lang="en-US" sz="1800" dirty="0">
                <a:latin typeface="Arial" panose="020B0604020202020204" pitchFamily="34" charset="0"/>
                <a:cs typeface="Arial" panose="020B0604020202020204" pitchFamily="34" charset="0"/>
              </a:rPr>
              <a:t>: fraction of the total predictions that are correctly identified:</a:t>
            </a:r>
          </a:p>
          <a:p>
            <a:pPr marL="0" indent="0">
              <a:buNone/>
            </a:pPr>
            <a:endParaRPr lang="en-US" sz="1800" dirty="0">
              <a:latin typeface="Arial" panose="020B0604020202020204" pitchFamily="34" charset="0"/>
              <a:cs typeface="Arial" panose="020B0604020202020204" pitchFamily="34" charset="0"/>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mc:AlternateContent xmlns:mc="http://schemas.openxmlformats.org/markup-compatibility/2006" xmlns:a14="http://schemas.microsoft.com/office/drawing/2010/main">
        <mc:Choice Requires="a14">
          <p:sp>
            <p:nvSpPr>
              <p:cNvPr id="2" name="TextBox 1"/>
              <p:cNvSpPr txBox="1"/>
              <p:nvPr/>
            </p:nvSpPr>
            <p:spPr>
              <a:xfrm>
                <a:off x="8452689" y="1732404"/>
                <a:ext cx="9041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8452689" y="1732404"/>
                <a:ext cx="904158" cy="523157"/>
              </a:xfrm>
              <a:prstGeom prst="rect">
                <a:avLst/>
              </a:prstGeom>
              <a:blipFill>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42846" y="249384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8742846" y="2493846"/>
                <a:ext cx="929806" cy="523157"/>
              </a:xfrm>
              <a:prstGeom prst="rect">
                <a:avLst/>
              </a:prstGeom>
              <a:blipFill>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09063" y="322579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0" name="TextBox 9"/>
              <p:cNvSpPr txBox="1">
                <a:spLocks noRot="1" noChangeAspect="1" noMove="1" noResize="1" noEditPoints="1" noAdjustHandles="1" noChangeArrowheads="1" noChangeShapeType="1" noTextEdit="1"/>
              </p:cNvSpPr>
              <p:nvPr/>
            </p:nvSpPr>
            <p:spPr>
              <a:xfrm>
                <a:off x="8909063" y="3225796"/>
                <a:ext cx="929806" cy="523157"/>
              </a:xfrm>
              <a:prstGeom prst="rect">
                <a:avLst/>
              </a:prstGeom>
              <a:blipFill>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61943" y="4640537"/>
                <a:ext cx="2436949"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𝑝𝑟𝑒𝑐𝑖𝑠𝑖𝑜𝑛</m:t>
                          </m:r>
                          <m:r>
                            <a:rPr lang="en-US" i="1">
                              <a:latin typeface="Cambria Math" panose="02040503050406030204" pitchFamily="18" charset="0"/>
                            </a:rPr>
                            <m:t> ∗</m:t>
                          </m:r>
                          <m:r>
                            <a:rPr lang="en-US" i="1">
                              <a:latin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fr-CH" dirty="0"/>
              </a:p>
            </p:txBody>
          </p:sp>
        </mc:Choice>
        <mc:Fallback xmlns="">
          <p:sp>
            <p:nvSpPr>
              <p:cNvPr id="4" name="Rectangle 3"/>
              <p:cNvSpPr>
                <a:spLocks noRot="1" noChangeAspect="1" noMove="1" noResize="1" noEditPoints="1" noAdjustHandles="1" noChangeArrowheads="1" noChangeShapeType="1" noTextEdit="1"/>
              </p:cNvSpPr>
              <p:nvPr/>
            </p:nvSpPr>
            <p:spPr>
              <a:xfrm>
                <a:off x="6361943" y="4640537"/>
                <a:ext cx="2436949" cy="664926"/>
              </a:xfrm>
              <a:prstGeom prst="rect">
                <a:avLst/>
              </a:prstGeom>
              <a:blipFill>
                <a:blip r:embed="rId7"/>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02808" y="5408094"/>
                <a:ext cx="210807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2" name="TextBox 11"/>
              <p:cNvSpPr txBox="1">
                <a:spLocks noRot="1" noChangeAspect="1" noMove="1" noResize="1" noEditPoints="1" noAdjustHandles="1" noChangeArrowheads="1" noChangeShapeType="1" noTextEdit="1"/>
              </p:cNvSpPr>
              <p:nvPr/>
            </p:nvSpPr>
            <p:spPr>
              <a:xfrm>
                <a:off x="8302808" y="5408094"/>
                <a:ext cx="2108078" cy="523157"/>
              </a:xfrm>
              <a:prstGeom prst="rect">
                <a:avLst/>
              </a:prstGeom>
              <a:blipFill>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5751" y="3958055"/>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𝐹𝑃</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5751" y="3958055"/>
                <a:ext cx="929806" cy="523157"/>
              </a:xfrm>
              <a:prstGeom prst="rect">
                <a:avLst/>
              </a:prstGeom>
              <a:blipFill>
                <a:blip r:embed="rId9"/>
                <a:stretch>
                  <a:fillRect/>
                </a:stretch>
              </a:blipFill>
            </p:spPr>
            <p:txBody>
              <a:bodyPr/>
              <a:lstStyle/>
              <a:p>
                <a:r>
                  <a:rPr lang="fr-CH">
                    <a:noFill/>
                  </a:rPr>
                  <a:t> </a:t>
                </a:r>
              </a:p>
            </p:txBody>
          </p:sp>
        </mc:Fallback>
      </mc:AlternateContent>
      <p:sp>
        <p:nvSpPr>
          <p:cNvPr id="3" name="Rectangle 2"/>
          <p:cNvSpPr/>
          <p:nvPr/>
        </p:nvSpPr>
        <p:spPr>
          <a:xfrm>
            <a:off x="9865534" y="1856098"/>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predictions</a:t>
            </a:r>
            <a:endParaRPr lang="fr-CH" dirty="0">
              <a:solidFill>
                <a:srgbClr val="0070C0"/>
              </a:solidFill>
            </a:endParaRPr>
          </a:p>
        </p:txBody>
      </p:sp>
      <p:sp>
        <p:nvSpPr>
          <p:cNvPr id="5" name="Left Arrow 4"/>
          <p:cNvSpPr/>
          <p:nvPr/>
        </p:nvSpPr>
        <p:spPr>
          <a:xfrm>
            <a:off x="9495312" y="2108024"/>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10145091" y="259169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15" name="Left Arrow 14"/>
          <p:cNvSpPr/>
          <p:nvPr/>
        </p:nvSpPr>
        <p:spPr>
          <a:xfrm>
            <a:off x="9774869" y="284362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15"/>
          <p:cNvSpPr/>
          <p:nvPr/>
        </p:nvSpPr>
        <p:spPr>
          <a:xfrm>
            <a:off x="10375678" y="3359775"/>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labels</a:t>
            </a:r>
            <a:endParaRPr lang="fr-CH" dirty="0">
              <a:solidFill>
                <a:srgbClr val="0070C0"/>
              </a:solidFill>
            </a:endParaRPr>
          </a:p>
        </p:txBody>
      </p:sp>
      <p:sp>
        <p:nvSpPr>
          <p:cNvPr id="17" name="Left Arrow 16"/>
          <p:cNvSpPr/>
          <p:nvPr/>
        </p:nvSpPr>
        <p:spPr>
          <a:xfrm>
            <a:off x="10005456" y="3611701"/>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1046110" y="3564287"/>
            <a:ext cx="1338828"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Sensitivity</a:t>
            </a:r>
            <a:endParaRPr lang="fr-CH" dirty="0"/>
          </a:p>
        </p:txBody>
      </p:sp>
      <p:sp>
        <p:nvSpPr>
          <p:cNvPr id="19" name="Rectangle 18"/>
          <p:cNvSpPr/>
          <p:nvPr/>
        </p:nvSpPr>
        <p:spPr>
          <a:xfrm>
            <a:off x="4912387" y="407566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20" name="Left Arrow 19"/>
          <p:cNvSpPr/>
          <p:nvPr/>
        </p:nvSpPr>
        <p:spPr>
          <a:xfrm>
            <a:off x="4542165" y="432759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814289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02" y="2203618"/>
            <a:ext cx="3438525" cy="3143250"/>
          </a:xfrm>
          <a:prstGeom prst="rect">
            <a:avLst/>
          </a:prstGeom>
        </p:spPr>
      </p:pic>
      <p:sp>
        <p:nvSpPr>
          <p:cNvPr id="10" name="Content Placeholder 1"/>
          <p:cNvSpPr>
            <a:spLocks noGrp="1"/>
          </p:cNvSpPr>
          <p:nvPr>
            <p:ph idx="1"/>
          </p:nvPr>
        </p:nvSpPr>
        <p:spPr>
          <a:xfrm>
            <a:off x="838200" y="1825625"/>
            <a:ext cx="6713702" cy="4351338"/>
          </a:xfrm>
        </p:spPr>
        <p:txBody>
          <a:bodyPr>
            <a:noAutofit/>
          </a:bodyPr>
          <a:lstStyle/>
          <a:p>
            <a:pPr algn="just"/>
            <a:r>
              <a:rPr lang="en-US" sz="1800" b="1" dirty="0">
                <a:latin typeface="Arial"/>
                <a:cs typeface="Arial"/>
              </a:rPr>
              <a:t>ROC = Receiver Operating Characteristic</a:t>
            </a:r>
          </a:p>
          <a:p>
            <a:pPr algn="just"/>
            <a:r>
              <a:rPr lang="en-US" sz="1800" b="1" dirty="0">
                <a:latin typeface="Arial"/>
                <a:cs typeface="Arial"/>
              </a:rPr>
              <a:t>AUC = Area Under the Curve</a:t>
            </a:r>
          </a:p>
          <a:p>
            <a:pPr algn="just"/>
            <a:endParaRPr lang="en-US" sz="1800" b="1" dirty="0">
              <a:latin typeface="Arial"/>
              <a:cs typeface="Arial"/>
            </a:endParaRPr>
          </a:p>
          <a:p>
            <a:pPr algn="just"/>
            <a:r>
              <a:rPr lang="en-US" sz="1800" dirty="0">
                <a:latin typeface="Arial"/>
                <a:cs typeface="Arial"/>
              </a:rPr>
              <a:t>AUC - ROC curve is a performance measurement for the classification problems at various threshold settings</a:t>
            </a:r>
          </a:p>
          <a:p>
            <a:pPr algn="just"/>
            <a:r>
              <a:rPr lang="en-US" sz="1800" dirty="0">
                <a:latin typeface="Arial"/>
                <a:cs typeface="Arial"/>
              </a:rPr>
              <a:t>ROC is a probability curve and AUC represents the degree or measure of </a:t>
            </a:r>
            <a:r>
              <a:rPr lang="en-US" sz="1800" dirty="0" err="1">
                <a:latin typeface="Arial"/>
                <a:cs typeface="Arial"/>
              </a:rPr>
              <a:t>separability</a:t>
            </a:r>
            <a:r>
              <a:rPr lang="en-US" sz="1800" dirty="0">
                <a:latin typeface="Arial"/>
                <a:cs typeface="Arial"/>
              </a:rPr>
              <a:t>. It tells how much the model is capable of distinguishing between classes. Higher the AUC, the better the model is at predicting 0s as 0s and 1s as 1s. By analogy, the higher the AUC, the better the model is at distinguishing between patients with the disease and no disease.</a:t>
            </a:r>
          </a:p>
          <a:p>
            <a:pPr algn="just"/>
            <a:endParaRPr lang="en-US" sz="1800" dirty="0">
              <a:latin typeface="Arial"/>
              <a:cs typeface="Arial"/>
            </a:endParaRPr>
          </a:p>
        </p:txBody>
      </p:sp>
    </p:spTree>
    <p:extLst>
      <p:ext uri="{BB962C8B-B14F-4D97-AF65-F5344CB8AC3E}">
        <p14:creationId xmlns:p14="http://schemas.microsoft.com/office/powerpoint/2010/main" val="15660331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3" name="Picture 2"/>
          <p:cNvPicPr>
            <a:picLocks noChangeAspect="1"/>
          </p:cNvPicPr>
          <p:nvPr/>
        </p:nvPicPr>
        <p:blipFill>
          <a:blip r:embed="rId4"/>
          <a:stretch>
            <a:fillRect/>
          </a:stretch>
        </p:blipFill>
        <p:spPr>
          <a:xfrm>
            <a:off x="1312357" y="1307782"/>
            <a:ext cx="4353878" cy="2586990"/>
          </a:xfrm>
          <a:prstGeom prst="rect">
            <a:avLst/>
          </a:prstGeom>
        </p:spPr>
      </p:pic>
      <p:pic>
        <p:nvPicPr>
          <p:cNvPr id="4" name="Picture 3"/>
          <p:cNvPicPr>
            <a:picLocks noChangeAspect="1"/>
          </p:cNvPicPr>
          <p:nvPr/>
        </p:nvPicPr>
        <p:blipFill>
          <a:blip r:embed="rId5"/>
          <a:stretch>
            <a:fillRect/>
          </a:stretch>
        </p:blipFill>
        <p:spPr>
          <a:xfrm>
            <a:off x="1627636" y="4175037"/>
            <a:ext cx="4307205" cy="2573655"/>
          </a:xfrm>
          <a:prstGeom prst="rect">
            <a:avLst/>
          </a:prstGeom>
        </p:spPr>
      </p:pic>
      <p:pic>
        <p:nvPicPr>
          <p:cNvPr id="8" name="Picture 7"/>
          <p:cNvPicPr>
            <a:picLocks noChangeAspect="1"/>
          </p:cNvPicPr>
          <p:nvPr/>
        </p:nvPicPr>
        <p:blipFill>
          <a:blip r:embed="rId6"/>
          <a:stretch>
            <a:fillRect/>
          </a:stretch>
        </p:blipFill>
        <p:spPr>
          <a:xfrm>
            <a:off x="6607788" y="2286260"/>
            <a:ext cx="5090790" cy="3443980"/>
          </a:xfrm>
          <a:prstGeom prst="rect">
            <a:avLst/>
          </a:prstGeom>
        </p:spPr>
      </p:pic>
      <p:sp>
        <p:nvSpPr>
          <p:cNvPr id="9" name="Rectangle 8"/>
          <p:cNvSpPr/>
          <p:nvPr/>
        </p:nvSpPr>
        <p:spPr>
          <a:xfrm>
            <a:off x="408435" y="1461489"/>
            <a:ext cx="2976136"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right</a:t>
            </a:r>
            <a:endParaRPr lang="fr-CH" dirty="0"/>
          </a:p>
        </p:txBody>
      </p:sp>
      <p:sp>
        <p:nvSpPr>
          <p:cNvPr id="12" name="Rectangle 11"/>
          <p:cNvSpPr/>
          <p:nvPr/>
        </p:nvSpPr>
        <p:spPr>
          <a:xfrm>
            <a:off x="408435" y="3945838"/>
            <a:ext cx="2835071"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a:t>
            </a:r>
            <a:r>
              <a:rPr lang="fr-CH" dirty="0" err="1">
                <a:latin typeface="Arial" panose="020B0604020202020204" pitchFamily="34" charset="0"/>
              </a:rPr>
              <a:t>left</a:t>
            </a:r>
            <a:endParaRPr lang="fr-CH" dirty="0"/>
          </a:p>
        </p:txBody>
      </p:sp>
    </p:spTree>
    <p:extLst>
      <p:ext uri="{BB962C8B-B14F-4D97-AF65-F5344CB8AC3E}">
        <p14:creationId xmlns:p14="http://schemas.microsoft.com/office/powerpoint/2010/main" val="368375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14" name="Picture 13"/>
          <p:cNvPicPr>
            <a:picLocks noChangeAspect="1"/>
          </p:cNvPicPr>
          <p:nvPr/>
        </p:nvPicPr>
        <p:blipFill>
          <a:blip r:embed="rId4"/>
          <a:stretch>
            <a:fillRect/>
          </a:stretch>
        </p:blipFill>
        <p:spPr>
          <a:xfrm>
            <a:off x="6421284" y="1858832"/>
            <a:ext cx="5605463" cy="1700213"/>
          </a:xfrm>
          <a:prstGeom prst="rect">
            <a:avLst/>
          </a:prstGeom>
        </p:spPr>
      </p:pic>
      <p:pic>
        <p:nvPicPr>
          <p:cNvPr id="15" name="Picture 14"/>
          <p:cNvPicPr>
            <a:picLocks noChangeAspect="1"/>
          </p:cNvPicPr>
          <p:nvPr/>
        </p:nvPicPr>
        <p:blipFill>
          <a:blip r:embed="rId5"/>
          <a:stretch>
            <a:fillRect/>
          </a:stretch>
        </p:blipFill>
        <p:spPr>
          <a:xfrm>
            <a:off x="345758" y="1690688"/>
            <a:ext cx="5381625" cy="1733550"/>
          </a:xfrm>
          <a:prstGeom prst="rect">
            <a:avLst/>
          </a:prstGeom>
        </p:spPr>
      </p:pic>
      <p:pic>
        <p:nvPicPr>
          <p:cNvPr id="16" name="Picture 15"/>
          <p:cNvPicPr>
            <a:picLocks noChangeAspect="1"/>
          </p:cNvPicPr>
          <p:nvPr/>
        </p:nvPicPr>
        <p:blipFill>
          <a:blip r:embed="rId6"/>
          <a:stretch>
            <a:fillRect/>
          </a:stretch>
        </p:blipFill>
        <p:spPr>
          <a:xfrm>
            <a:off x="510063" y="4078607"/>
            <a:ext cx="5053013" cy="1838325"/>
          </a:xfrm>
          <a:prstGeom prst="rect">
            <a:avLst/>
          </a:prstGeom>
        </p:spPr>
      </p:pic>
      <p:pic>
        <p:nvPicPr>
          <p:cNvPr id="17" name="Picture 16"/>
          <p:cNvPicPr>
            <a:picLocks noChangeAspect="1"/>
          </p:cNvPicPr>
          <p:nvPr/>
        </p:nvPicPr>
        <p:blipFill>
          <a:blip r:embed="rId7"/>
          <a:stretch>
            <a:fillRect/>
          </a:stretch>
        </p:blipFill>
        <p:spPr>
          <a:xfrm>
            <a:off x="6421284" y="4339594"/>
            <a:ext cx="5491163" cy="1619250"/>
          </a:xfrm>
          <a:prstGeom prst="rect">
            <a:avLst/>
          </a:prstGeom>
        </p:spPr>
      </p:pic>
    </p:spTree>
    <p:extLst>
      <p:ext uri="{BB962C8B-B14F-4D97-AF65-F5344CB8AC3E}">
        <p14:creationId xmlns:p14="http://schemas.microsoft.com/office/powerpoint/2010/main" val="1552202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87026"/>
            <a:ext cx="8367709" cy="1874925"/>
            <a:chOff x="1025433" y="1142183"/>
            <a:chExt cx="8367709" cy="1874925"/>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42183"/>
              <a:ext cx="6396629" cy="1874925"/>
              <a:chOff x="5640859" y="2167794"/>
              <a:chExt cx="6396629" cy="187492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2"/>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585897" y="2167794"/>
                <a:ext cx="1204497" cy="369332"/>
              </a:xfrm>
              <a:prstGeom prst="rect">
                <a:avLst/>
              </a:prstGeom>
              <a:noFill/>
            </p:spPr>
            <p:txBody>
              <a:bodyPr wrap="none" rtlCol="0">
                <a:spAutoFit/>
              </a:bodyPr>
              <a:lstStyle/>
              <a:p>
                <a:r>
                  <a:rPr lang="en-CH" i="1" dirty="0"/>
                  <a:t>M features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9"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grpSp>
        <p:nvGrpSpPr>
          <p:cNvPr id="3" name="Group 2">
            <a:extLst>
              <a:ext uri="{FF2B5EF4-FFF2-40B4-BE49-F238E27FC236}">
                <a16:creationId xmlns:a16="http://schemas.microsoft.com/office/drawing/2014/main" id="{84A43AAB-D548-4B47-8997-27A7010A57C8}"/>
              </a:ext>
            </a:extLst>
          </p:cNvPr>
          <p:cNvGrpSpPr/>
          <p:nvPr/>
        </p:nvGrpSpPr>
        <p:grpSpPr>
          <a:xfrm>
            <a:off x="1729768" y="4124464"/>
            <a:ext cx="4279580" cy="461665"/>
            <a:chOff x="1729768" y="4482272"/>
            <a:chExt cx="4279580" cy="461665"/>
          </a:xfrm>
        </p:grpSpPr>
        <p:sp>
          <p:nvSpPr>
            <p:cNvPr id="27" name="TextBox 26">
              <a:extLst>
                <a:ext uri="{FF2B5EF4-FFF2-40B4-BE49-F238E27FC236}">
                  <a16:creationId xmlns:a16="http://schemas.microsoft.com/office/drawing/2014/main" id="{72E4614C-59A3-3D41-AEC4-11FC601F4B22}"/>
                </a:ext>
              </a:extLst>
            </p:cNvPr>
            <p:cNvSpPr txBox="1"/>
            <p:nvPr/>
          </p:nvSpPr>
          <p:spPr>
            <a:xfrm>
              <a:off x="1729768" y="4482272"/>
              <a:ext cx="1401730" cy="461665"/>
            </a:xfrm>
            <a:prstGeom prst="rect">
              <a:avLst/>
            </a:prstGeom>
            <a:noFill/>
          </p:spPr>
          <p:txBody>
            <a:bodyPr wrap="none" rtlCol="0">
              <a:spAutoFit/>
            </a:bodyPr>
            <a:lstStyle/>
            <a:p>
              <a:r>
                <a:rPr lang="fr-CH" sz="2400" i="1" dirty="0" err="1"/>
                <a:t>Outcome</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785406" y="4514971"/>
                  <a:ext cx="22239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𝒚</m:t>
                        </m:r>
                        <m:r>
                          <a:rPr lang="fr-CH" sz="2400" b="0" i="1" smtClean="0">
                            <a:latin typeface="Cambria Math" panose="02040503050406030204" pitchFamily="18" charset="0"/>
                          </a:rPr>
                          <m:t>=</m:t>
                        </m:r>
                        <m:sSup>
                          <m:sSupPr>
                            <m:ctrlPr>
                              <a:rPr lang="fr-CH" sz="2400" b="0" i="1" smtClean="0">
                                <a:latin typeface="Cambria Math" panose="02040503050406030204" pitchFamily="18" charset="0"/>
                              </a:rPr>
                            </m:ctrlPr>
                          </m:sSupPr>
                          <m:e>
                            <m:d>
                              <m:dPr>
                                <m:ctrlPr>
                                  <a:rPr lang="fr-CH" sz="2400" b="0" i="1" smtClean="0">
                                    <a:latin typeface="Cambria Math" panose="02040503050406030204" pitchFamily="18" charset="0"/>
                                  </a:rPr>
                                </m:ctrlPr>
                              </m:dPr>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1</m:t>
                                    </m:r>
                                  </m:sub>
                                </m:sSub>
                                <m:r>
                                  <a:rPr lang="fr-CH" sz="2400" b="0" i="1" smtClean="0">
                                    <a:latin typeface="Cambria Math" panose="02040503050406030204" pitchFamily="18" charset="0"/>
                                  </a:rPr>
                                  <m:t>,…,</m:t>
                                </m:r>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𝑁</m:t>
                                    </m:r>
                                  </m:sub>
                                </m:sSub>
                              </m:e>
                            </m:d>
                          </m:e>
                          <m:sup>
                            <m:r>
                              <a:rPr lang="fr-CH" sz="2400" b="0" i="1" smtClean="0">
                                <a:latin typeface="Cambria Math" panose="02040503050406030204" pitchFamily="18" charset="0"/>
                              </a:rPr>
                              <m:t>𝑇</m:t>
                            </m:r>
                          </m:sup>
                        </m:sSup>
                      </m:oMath>
                    </m:oMathPara>
                  </a14:m>
                  <a:endParaRPr lang="en-CH" sz="2400" b="1"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785406" y="4514971"/>
                  <a:ext cx="2223942" cy="369332"/>
                </a:xfrm>
                <a:prstGeom prst="rect">
                  <a:avLst/>
                </a:prstGeom>
                <a:blipFill>
                  <a:blip r:embed="rId3"/>
                  <a:stretch>
                    <a:fillRect l="-3409" b="-23333"/>
                  </a:stretch>
                </a:blipFill>
              </p:spPr>
              <p:txBody>
                <a:bodyPr/>
                <a:lstStyle/>
                <a:p>
                  <a:r>
                    <a:rPr lang="en-CH">
                      <a:noFill/>
                    </a:rPr>
                    <a:t> </a:t>
                  </a:r>
                </a:p>
              </p:txBody>
            </p:sp>
          </mc:Fallback>
        </mc:AlternateContent>
      </p:grpSp>
      <p:sp>
        <p:nvSpPr>
          <p:cNvPr id="17" name="TextBox 16">
            <a:extLst>
              <a:ext uri="{FF2B5EF4-FFF2-40B4-BE49-F238E27FC236}">
                <a16:creationId xmlns:a16="http://schemas.microsoft.com/office/drawing/2014/main" id="{23D8B024-9419-614E-AD1B-13128B653DF2}"/>
              </a:ext>
            </a:extLst>
          </p:cNvPr>
          <p:cNvSpPr txBox="1"/>
          <p:nvPr/>
        </p:nvSpPr>
        <p:spPr>
          <a:xfrm>
            <a:off x="1729768" y="5095603"/>
            <a:ext cx="8605754" cy="1200329"/>
          </a:xfrm>
          <a:prstGeom prst="rect">
            <a:avLst/>
          </a:prstGeom>
          <a:solidFill>
            <a:schemeClr val="accent2">
              <a:lumMod val="20000"/>
              <a:lumOff val="80000"/>
            </a:schemeClr>
          </a:solidFill>
        </p:spPr>
        <p:txBody>
          <a:bodyPr wrap="none" rtlCol="0">
            <a:spAutoFit/>
          </a:bodyPr>
          <a:lstStyle/>
          <a:p>
            <a:r>
              <a:rPr lang="fr-CH" sz="2400" dirty="0" err="1"/>
              <a:t>Outcome</a:t>
            </a:r>
            <a:r>
              <a:rPr lang="fr-CH" sz="2400" dirty="0"/>
              <a:t> </a:t>
            </a:r>
            <a:r>
              <a:rPr lang="fr-CH" sz="2400" dirty="0" err="1"/>
              <a:t>is</a:t>
            </a:r>
            <a:r>
              <a:rPr lang="fr-CH" sz="2400" dirty="0"/>
              <a:t> a </a:t>
            </a:r>
            <a:r>
              <a:rPr lang="fr-CH" sz="2400" u="sng" dirty="0" err="1"/>
              <a:t>known</a:t>
            </a:r>
            <a:r>
              <a:rPr lang="fr-CH" sz="2400" dirty="0"/>
              <a:t> </a:t>
            </a:r>
            <a:r>
              <a:rPr lang="fr-CH" sz="2400" dirty="0" err="1"/>
              <a:t>attribute</a:t>
            </a:r>
            <a:r>
              <a:rPr lang="fr-CH" sz="2400" dirty="0"/>
              <a:t> of the cases (</a:t>
            </a:r>
            <a:r>
              <a:rPr lang="fr-CH" sz="2400" dirty="0" err="1"/>
              <a:t>rows</a:t>
            </a:r>
            <a:r>
              <a:rPr lang="fr-CH" sz="2400" dirty="0"/>
              <a:t>). It </a:t>
            </a:r>
            <a:r>
              <a:rPr lang="fr-CH" sz="2400" dirty="0" err="1"/>
              <a:t>can</a:t>
            </a:r>
            <a:r>
              <a:rPr lang="fr-CH" sz="2400" dirty="0"/>
              <a:t> </a:t>
            </a:r>
            <a:r>
              <a:rPr lang="fr-CH" sz="2400" dirty="0" err="1"/>
              <a:t>be</a:t>
            </a:r>
            <a:r>
              <a:rPr lang="fr-CH" sz="2400" dirty="0"/>
              <a:t> a factor </a:t>
            </a:r>
          </a:p>
          <a:p>
            <a:r>
              <a:rPr lang="fr-CH" sz="2400" dirty="0"/>
              <a:t>(</a:t>
            </a:r>
            <a:r>
              <a:rPr lang="fr-CH" sz="2400" dirty="0" err="1"/>
              <a:t>e.g</a:t>
            </a:r>
            <a:r>
              <a:rPr lang="fr-CH" sz="2400" dirty="0"/>
              <a:t>. </a:t>
            </a:r>
            <a:r>
              <a:rPr lang="fr-CH" sz="2400" dirty="0" err="1"/>
              <a:t>healthy</a:t>
            </a:r>
            <a:r>
              <a:rPr lang="fr-CH" sz="2400" dirty="0"/>
              <a:t>/</a:t>
            </a:r>
            <a:r>
              <a:rPr lang="fr-CH" sz="2400" dirty="0" err="1"/>
              <a:t>diseased</a:t>
            </a:r>
            <a:r>
              <a:rPr lang="fr-CH" sz="2400" dirty="0"/>
              <a:t>), a </a:t>
            </a:r>
            <a:r>
              <a:rPr lang="fr-CH" sz="2400" dirty="0" err="1"/>
              <a:t>multiclass</a:t>
            </a:r>
            <a:r>
              <a:rPr lang="fr-CH" sz="2400" dirty="0"/>
              <a:t> label (</a:t>
            </a:r>
            <a:r>
              <a:rPr lang="fr-CH" sz="2400" dirty="0" err="1"/>
              <a:t>e.g</a:t>
            </a:r>
            <a:r>
              <a:rPr lang="fr-CH" sz="2400" dirty="0"/>
              <a:t>. </a:t>
            </a:r>
            <a:r>
              <a:rPr lang="fr-CH" sz="2400" dirty="0" err="1"/>
              <a:t>protein</a:t>
            </a:r>
            <a:r>
              <a:rPr lang="fr-CH" sz="2400" dirty="0"/>
              <a:t> </a:t>
            </a:r>
            <a:r>
              <a:rPr lang="fr-CH" sz="2400" dirty="0" err="1"/>
              <a:t>function</a:t>
            </a:r>
            <a:r>
              <a:rPr lang="fr-CH" sz="2400" dirty="0"/>
              <a:t>) or</a:t>
            </a:r>
          </a:p>
          <a:p>
            <a:r>
              <a:rPr lang="fr-CH" sz="2400" dirty="0"/>
              <a:t>a </a:t>
            </a:r>
            <a:r>
              <a:rPr lang="fr-CH" sz="2400" dirty="0" err="1"/>
              <a:t>continuous</a:t>
            </a:r>
            <a:r>
              <a:rPr lang="fr-CH" sz="2400" dirty="0"/>
              <a:t> variable (</a:t>
            </a:r>
            <a:r>
              <a:rPr lang="fr-CH" sz="2400" dirty="0" err="1"/>
              <a:t>e.g</a:t>
            </a:r>
            <a:r>
              <a:rPr lang="fr-CH" sz="2400" dirty="0"/>
              <a:t>. </a:t>
            </a:r>
            <a:r>
              <a:rPr lang="fr-CH" sz="2400" dirty="0" err="1"/>
              <a:t>survival</a:t>
            </a:r>
            <a:r>
              <a:rPr lang="fr-CH" sz="2400" dirty="0"/>
              <a:t> time).</a:t>
            </a:r>
            <a:endParaRPr lang="en-CH" sz="2400" dirty="0"/>
          </a:p>
        </p:txBody>
      </p:sp>
      <p:sp>
        <p:nvSpPr>
          <p:cNvPr id="5" name="Footer Placeholder 4">
            <a:extLst>
              <a:ext uri="{FF2B5EF4-FFF2-40B4-BE49-F238E27FC236}">
                <a16:creationId xmlns:a16="http://schemas.microsoft.com/office/drawing/2014/main" id="{E635CFBA-FB43-5048-A942-F395584679E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8" name="Picture 17">
            <a:extLst>
              <a:ext uri="{FF2B5EF4-FFF2-40B4-BE49-F238E27FC236}">
                <a16:creationId xmlns:a16="http://schemas.microsoft.com/office/drawing/2014/main" id="{A90B8E52-F472-ED42-9A53-59F19B78A69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904963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Some More Notations: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92500" lnSpcReduction="20000"/>
              </a:bodyPr>
              <a:lstStyle/>
              <a:p>
                <a:r>
                  <a:rPr lang="en-CH" dirty="0"/>
                  <a:t>In the classification task, we would like to predict the outcome </a:t>
                </a:r>
                <a14:m>
                  <m:oMath xmlns:m="http://schemas.openxmlformats.org/officeDocument/2006/math">
                    <m:r>
                      <a:rPr lang="en-CH" b="1" i="1" dirty="0" smtClean="0">
                        <a:latin typeface="Cambria Math" panose="02040503050406030204" pitchFamily="18" charset="0"/>
                      </a:rPr>
                      <m:t>𝒚</m:t>
                    </m:r>
                  </m:oMath>
                </a14:m>
                <a:r>
                  <a:rPr lang="en-CH" dirty="0"/>
                  <a:t> from the features </a:t>
                </a:r>
                <a14:m>
                  <m:oMath xmlns:m="http://schemas.openxmlformats.org/officeDocument/2006/math">
                    <m:r>
                      <a:rPr lang="en-CH" b="1" i="1" dirty="0" smtClean="0">
                        <a:latin typeface="Cambria Math" panose="02040503050406030204" pitchFamily="18" charset="0"/>
                      </a:rPr>
                      <m:t>𝑿</m:t>
                    </m:r>
                  </m:oMath>
                </a14:m>
                <a:r>
                  <a:rPr lang="en-CH" dirty="0"/>
                  <a:t>.</a:t>
                </a:r>
              </a:p>
              <a:p>
                <a:r>
                  <a:rPr lang="en-CH" dirty="0"/>
                  <a:t>We choose a classifier </a:t>
                </a:r>
                <a14:m>
                  <m:oMath xmlns:m="http://schemas.openxmlformats.org/officeDocument/2006/math">
                    <m:sSub>
                      <m:sSubPr>
                        <m:ctrlPr>
                          <a:rPr lang="en-CH" i="1" smtClean="0">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oMath>
                </a14:m>
                <a:r>
                  <a:rPr lang="en-CH" dirty="0"/>
                  <a:t> with some </a:t>
                </a:r>
                <a:r>
                  <a:rPr lang="en-CH" i="1" u="sng" dirty="0"/>
                  <a:t>hyper parameters </a:t>
                </a:r>
                <a14:m>
                  <m:oMath xmlns:m="http://schemas.openxmlformats.org/officeDocument/2006/math">
                    <m:r>
                      <a:rPr lang="fr-CH" b="1" i="1">
                        <a:latin typeface="Cambria Math" panose="02040503050406030204" pitchFamily="18" charset="0"/>
                        <a:ea typeface="Cambria Math" panose="02040503050406030204" pitchFamily="18" charset="0"/>
                      </a:rPr>
                      <m:t>𝝓</m:t>
                    </m:r>
                  </m:oMath>
                </a14:m>
                <a:r>
                  <a:rPr lang="en-CH" dirty="0"/>
                  <a:t> (e.g </a:t>
                </a:r>
                <a14:m>
                  <m:oMath xmlns:m="http://schemas.openxmlformats.org/officeDocument/2006/math">
                    <m:r>
                      <a:rPr lang="en-CH" i="1" dirty="0" smtClean="0">
                        <a:latin typeface="Cambria Math" panose="02040503050406030204" pitchFamily="18" charset="0"/>
                      </a:rPr>
                      <m:t>𝑘</m:t>
                    </m:r>
                  </m:oMath>
                </a14:m>
                <a:r>
                  <a:rPr lang="en-CH" dirty="0"/>
                  <a:t> in k-NN, kernel in SVM, regularization in LR). Hyper parameters can specified by user or learned in CV loop outside the classifier.</a:t>
                </a:r>
              </a:p>
              <a:p>
                <a:r>
                  <a:rPr lang="en-CH" dirty="0"/>
                  <a:t>Then the classifier seeks those </a:t>
                </a:r>
                <a:r>
                  <a:rPr lang="en-CH" i="1" u="sng" dirty="0"/>
                  <a:t>internal parameters</a:t>
                </a:r>
                <a:r>
                  <a:rPr lang="en-CH" dirty="0"/>
                  <a:t> </a:t>
                </a:r>
                <a14:m>
                  <m:oMath xmlns:m="http://schemas.openxmlformats.org/officeDocument/2006/math">
                    <m:r>
                      <a:rPr lang="en-CH" b="1" i="1">
                        <a:latin typeface="Cambria Math" panose="02040503050406030204" pitchFamily="18" charset="0"/>
                        <a:ea typeface="Cambria Math" panose="02040503050406030204" pitchFamily="18" charset="0"/>
                      </a:rPr>
                      <m:t>𝜽</m:t>
                    </m:r>
                  </m:oMath>
                </a14:m>
                <a:r>
                  <a:rPr lang="en-CH" dirty="0"/>
                  <a:t> that are best able to predict </a:t>
                </a:r>
                <a14:m>
                  <m:oMath xmlns:m="http://schemas.openxmlformats.org/officeDocument/2006/math">
                    <m:r>
                      <a:rPr lang="en-CH" b="1" i="1" dirty="0">
                        <a:latin typeface="Cambria Math" panose="02040503050406030204" pitchFamily="18" charset="0"/>
                      </a:rPr>
                      <m:t>𝒚</m:t>
                    </m:r>
                  </m:oMath>
                </a14:m>
                <a:r>
                  <a:rPr lang="en-CH" dirty="0"/>
                  <a:t> from the features </a:t>
                </a:r>
                <a14:m>
                  <m:oMath xmlns:m="http://schemas.openxmlformats.org/officeDocument/2006/math">
                    <m:r>
                      <a:rPr lang="en-CH" b="1" i="1" dirty="0">
                        <a:latin typeface="Cambria Math" panose="02040503050406030204" pitchFamily="18" charset="0"/>
                      </a:rPr>
                      <m:t>𝑿</m:t>
                    </m:r>
                  </m:oMath>
                </a14:m>
                <a:r>
                  <a:rPr lang="en-CH" dirty="0"/>
                  <a:t>:</a:t>
                </a:r>
                <a:br>
                  <a:rPr lang="en-CH" dirty="0"/>
                </a:br>
                <a:br>
                  <a:rPr lang="en-CH" dirty="0"/>
                </a:br>
                <a14:m>
                  <m:oMath xmlns:m="http://schemas.openxmlformats.org/officeDocument/2006/math">
                    <m:r>
                      <a:rPr lang="en-CH" b="1" i="1">
                        <a:latin typeface="Cambria Math" panose="02040503050406030204" pitchFamily="18" charset="0"/>
                        <a:ea typeface="Cambria Math" panose="02040503050406030204" pitchFamily="18" charset="0"/>
                      </a:rPr>
                      <m:t>𝜽</m:t>
                    </m:r>
                    <m:r>
                      <a:rPr lang="fr-CH" b="1" i="1" smtClean="0">
                        <a:latin typeface="Cambria Math" panose="02040503050406030204" pitchFamily="18" charset="0"/>
                        <a:ea typeface="Cambria Math" panose="02040503050406030204" pitchFamily="18" charset="0"/>
                      </a:rPr>
                      <m:t>=</m:t>
                    </m:r>
                    <m:func>
                      <m:funcPr>
                        <m:ctrlPr>
                          <a:rPr lang="fr-CH" b="1" i="1" smtClean="0">
                            <a:latin typeface="Cambria Math" panose="02040503050406030204" pitchFamily="18" charset="0"/>
                            <a:ea typeface="Cambria Math" panose="02040503050406030204" pitchFamily="18" charset="0"/>
                          </a:rPr>
                        </m:ctrlPr>
                      </m:funcPr>
                      <m:fName>
                        <m:limLow>
                          <m:limLowPr>
                            <m:ctrlPr>
                              <a:rPr lang="fr-CH" b="1"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argmin</m:t>
                            </m:r>
                          </m:e>
                          <m:lim>
                            <m:r>
                              <a:rPr lang="en-CH" b="1" i="1">
                                <a:latin typeface="Cambria Math" panose="02040503050406030204" pitchFamily="18" charset="0"/>
                                <a:ea typeface="Cambria Math" panose="02040503050406030204" pitchFamily="18" charset="0"/>
                              </a:rPr>
                              <m:t>𝜽</m:t>
                            </m:r>
                          </m:lim>
                        </m:limLow>
                      </m:fName>
                      <m:e>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en-CH" i="1">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d>
                              <m:dPr>
                                <m:ctrlPr>
                                  <a:rPr lang="en-CH" b="1"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𝑿</m:t>
                                </m:r>
                                <m:r>
                                  <a:rPr lang="fr-CH" b="1" i="1" smtClean="0">
                                    <a:latin typeface="Cambria Math" panose="02040503050406030204" pitchFamily="18" charset="0"/>
                                    <a:ea typeface="Cambria Math" panose="02040503050406030204" pitchFamily="18" charset="0"/>
                                  </a:rPr>
                                  <m:t>,</m:t>
                                </m:r>
                                <m:r>
                                  <a:rPr lang="en-CH" b="1" i="1">
                                    <a:latin typeface="Cambria Math" panose="02040503050406030204" pitchFamily="18" charset="0"/>
                                    <a:ea typeface="Cambria Math" panose="02040503050406030204" pitchFamily="18" charset="0"/>
                                  </a:rPr>
                                  <m:t>𝜽</m:t>
                                </m:r>
                              </m:e>
                            </m:d>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𝒚</m:t>
                            </m:r>
                          </m:e>
                        </m:d>
                      </m:e>
                    </m:func>
                  </m:oMath>
                </a14:m>
                <a:br>
                  <a:rPr lang="fr-CH" b="1" dirty="0">
                    <a:ea typeface="Cambria Math" panose="02040503050406030204" pitchFamily="18" charset="0"/>
                  </a:rPr>
                </a:br>
                <a:br>
                  <a:rPr lang="fr-CH" b="1" dirty="0">
                    <a:ea typeface="Cambria Math" panose="02040503050406030204" pitchFamily="18" charset="0"/>
                  </a:rPr>
                </a:br>
                <a:r>
                  <a:rPr lang="fr-CH" dirty="0" err="1">
                    <a:ea typeface="Cambria Math" panose="02040503050406030204" pitchFamily="18" charset="0"/>
                  </a:rPr>
                  <a:t>where</a:t>
                </a:r>
                <a:r>
                  <a:rPr lang="fr-CH" dirty="0">
                    <a:ea typeface="Cambria Math" panose="02040503050406030204" pitchFamily="18" charset="0"/>
                  </a:rPr>
                  <a:t> the </a:t>
                </a:r>
                <a:r>
                  <a:rPr lang="fr-CH" dirty="0" err="1">
                    <a:ea typeface="Cambria Math" panose="02040503050406030204" pitchFamily="18" charset="0"/>
                  </a:rPr>
                  <a:t>loss</a:t>
                </a:r>
                <a:r>
                  <a:rPr lang="fr-CH" dirty="0">
                    <a:ea typeface="Cambria Math" panose="02040503050406030204" pitchFamily="18" charset="0"/>
                  </a:rPr>
                  <a:t> </a:t>
                </a:r>
                <a:r>
                  <a:rPr lang="fr-CH" dirty="0" err="1">
                    <a:ea typeface="Cambria Math" panose="02040503050406030204" pitchFamily="18" charset="0"/>
                  </a:rPr>
                  <a:t>function</a:t>
                </a:r>
                <a:r>
                  <a:rPr lang="fr-CH" dirty="0">
                    <a:ea typeface="Cambria Math" panose="02040503050406030204" pitchFamily="18" charset="0"/>
                  </a:rPr>
                  <a:t> </a:t>
                </a:r>
                <a14:m>
                  <m:oMath xmlns:m="http://schemas.openxmlformats.org/officeDocument/2006/math">
                    <m:r>
                      <a:rPr lang="en-CH" i="1">
                        <a:latin typeface="Cambria Math" panose="02040503050406030204" pitchFamily="18" charset="0"/>
                        <a:ea typeface="Cambria Math" panose="02040503050406030204" pitchFamily="18" charset="0"/>
                      </a:rPr>
                      <m:t>ℒ</m:t>
                    </m:r>
                  </m:oMath>
                </a14:m>
                <a:r>
                  <a:rPr lang="fr-CH" dirty="0">
                    <a:ea typeface="Cambria Math" panose="02040503050406030204" pitchFamily="18" charset="0"/>
                  </a:rPr>
                  <a:t> </a:t>
                </a:r>
                <a:r>
                  <a:rPr lang="fr-CH" dirty="0" err="1">
                    <a:ea typeface="Cambria Math" panose="02040503050406030204" pitchFamily="18" charset="0"/>
                  </a:rPr>
                  <a:t>measures</a:t>
                </a:r>
                <a:r>
                  <a:rPr lang="fr-CH" dirty="0">
                    <a:ea typeface="Cambria Math" panose="02040503050406030204" pitchFamily="18" charset="0"/>
                  </a:rPr>
                  <a:t> the </a:t>
                </a:r>
                <a:r>
                  <a:rPr lang="fr-CH" dirty="0" err="1">
                    <a:ea typeface="Cambria Math" panose="02040503050406030204" pitchFamily="18" charset="0"/>
                  </a:rPr>
                  <a:t>disagreement</a:t>
                </a:r>
                <a:r>
                  <a:rPr lang="fr-CH" dirty="0">
                    <a:ea typeface="Cambria Math" panose="02040503050406030204" pitchFamily="18" charset="0"/>
                  </a:rPr>
                  <a:t> </a:t>
                </a:r>
                <a:r>
                  <a:rPr lang="fr-CH" dirty="0" err="1">
                    <a:ea typeface="Cambria Math" panose="02040503050406030204" pitchFamily="18" charset="0"/>
                  </a:rPr>
                  <a:t>between</a:t>
                </a:r>
                <a:r>
                  <a:rPr lang="fr-CH" dirty="0">
                    <a:ea typeface="Cambria Math" panose="02040503050406030204" pitchFamily="18" charset="0"/>
                  </a:rPr>
                  <a:t> </a:t>
                </a:r>
                <a:r>
                  <a:rPr lang="fr-CH" dirty="0" err="1">
                    <a:ea typeface="Cambria Math" panose="02040503050406030204" pitchFamily="18" charset="0"/>
                  </a:rPr>
                  <a:t>predicted</a:t>
                </a:r>
                <a:r>
                  <a:rPr lang="fr-CH" dirty="0">
                    <a:ea typeface="Cambria Math" panose="02040503050406030204" pitchFamily="18" charset="0"/>
                  </a:rPr>
                  <a:t> (</a:t>
                </a:r>
                <a14:m>
                  <m:oMath xmlns:m="http://schemas.openxmlformats.org/officeDocument/2006/math">
                    <m:sSub>
                      <m:sSubPr>
                        <m:ctrlPr>
                          <a:rPr lang="en-CH" i="1">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d>
                      <m:dPr>
                        <m:ctrlPr>
                          <a:rPr lang="en-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𝑿</m:t>
                        </m:r>
                        <m:r>
                          <a:rPr lang="fr-CH" b="1" i="1">
                            <a:latin typeface="Cambria Math" panose="02040503050406030204" pitchFamily="18" charset="0"/>
                            <a:ea typeface="Cambria Math" panose="02040503050406030204" pitchFamily="18" charset="0"/>
                          </a:rPr>
                          <m:t>,</m:t>
                        </m:r>
                        <m:r>
                          <a:rPr lang="en-CH" b="1" i="1">
                            <a:latin typeface="Cambria Math" panose="02040503050406030204" pitchFamily="18" charset="0"/>
                            <a:ea typeface="Cambria Math" panose="02040503050406030204" pitchFamily="18" charset="0"/>
                          </a:rPr>
                          <m:t>𝜽</m:t>
                        </m:r>
                      </m:e>
                    </m:d>
                  </m:oMath>
                </a14:m>
                <a:r>
                  <a:rPr lang="fr-CH" dirty="0">
                    <a:ea typeface="Cambria Math" panose="02040503050406030204" pitchFamily="18" charset="0"/>
                  </a:rPr>
                  <a:t>) and </a:t>
                </a:r>
                <a:r>
                  <a:rPr lang="fr-CH" dirty="0" err="1">
                    <a:ea typeface="Cambria Math" panose="02040503050406030204" pitchFamily="18" charset="0"/>
                  </a:rPr>
                  <a:t>known</a:t>
                </a:r>
                <a:r>
                  <a:rPr lang="fr-CH" dirty="0">
                    <a:ea typeface="Cambria Math" panose="02040503050406030204" pitchFamily="18" charset="0"/>
                  </a:rPr>
                  <a:t> (</a:t>
                </a:r>
                <a14:m>
                  <m:oMath xmlns:m="http://schemas.openxmlformats.org/officeDocument/2006/math">
                    <m:r>
                      <a:rPr lang="fr-CH" b="1" i="1">
                        <a:latin typeface="Cambria Math" panose="02040503050406030204" pitchFamily="18" charset="0"/>
                        <a:ea typeface="Cambria Math" panose="02040503050406030204" pitchFamily="18" charset="0"/>
                      </a:rPr>
                      <m:t>𝒚</m:t>
                    </m:r>
                  </m:oMath>
                </a14:m>
                <a:r>
                  <a:rPr lang="fr-CH" dirty="0">
                    <a:ea typeface="Cambria Math" panose="02040503050406030204" pitchFamily="18" charset="0"/>
                  </a:rPr>
                  <a:t>) </a:t>
                </a:r>
                <a:r>
                  <a:rPr lang="fr-CH" dirty="0" err="1">
                    <a:ea typeface="Cambria Math" panose="02040503050406030204" pitchFamily="18" charset="0"/>
                  </a:rPr>
                  <a:t>outcomes</a:t>
                </a:r>
                <a:r>
                  <a:rPr lang="fr-CH" dirty="0">
                    <a:ea typeface="Cambria Math" panose="02040503050406030204" pitchFamily="18" charset="0"/>
                  </a:rPr>
                  <a:t>.</a:t>
                </a:r>
                <a:endParaRPr lang="en-CH" dirty="0"/>
              </a:p>
              <a:p>
                <a:r>
                  <a:rPr lang="en-CH" dirty="0"/>
                  <a:t>The internal parameters </a:t>
                </a:r>
                <a14:m>
                  <m:oMath xmlns:m="http://schemas.openxmlformats.org/officeDocument/2006/math">
                    <m:r>
                      <a:rPr lang="en-CH" b="1" i="1">
                        <a:latin typeface="Cambria Math" panose="02040503050406030204" pitchFamily="18" charset="0"/>
                        <a:ea typeface="Cambria Math" panose="02040503050406030204" pitchFamily="18" charset="0"/>
                      </a:rPr>
                      <m:t>𝜽</m:t>
                    </m:r>
                  </m:oMath>
                </a14:m>
                <a:r>
                  <a:rPr lang="en-CH" dirty="0"/>
                  <a:t> are learned by the classifier (e.g. the coefficients if </a:t>
                </a:r>
                <a14:m>
                  <m:oMath xmlns:m="http://schemas.openxmlformats.org/officeDocument/2006/math">
                    <m:r>
                      <a:rPr lang="en-CH" i="1">
                        <a:latin typeface="Cambria Math" panose="02040503050406030204" pitchFamily="18" charset="0"/>
                        <a:ea typeface="Cambria Math" panose="02040503050406030204" pitchFamily="18" charset="0"/>
                      </a:rPr>
                      <m:t>𝒞</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𝐿𝑜𝑔𝑖𝑠𝑡𝑖𝑐𝑅𝑒𝑔𝑟𝑒𝑠𝑠𝑖𝑜𝑛</m:t>
                    </m:r>
                  </m:oMath>
                </a14:m>
                <a:r>
                  <a:rPr lang="en-CH" dirty="0"/>
                  <a:t>, or support vector coefficients if </a:t>
                </a:r>
                <a14:m>
                  <m:oMath xmlns:m="http://schemas.openxmlformats.org/officeDocument/2006/math">
                    <m:r>
                      <a:rPr lang="en-CH" i="1">
                        <a:latin typeface="Cambria Math" panose="02040503050406030204" pitchFamily="18" charset="0"/>
                        <a:ea typeface="Cambria Math" panose="02040503050406030204" pitchFamily="18" charset="0"/>
                      </a:rPr>
                      <m:t>𝒞</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𝑆𝑉𝑀</m:t>
                    </m:r>
                  </m:oMath>
                </a14:m>
                <a:r>
                  <a:rPr lang="en-CH" dirty="0"/>
                  <a:t>).</a:t>
                </a:r>
              </a:p>
            </p:txBody>
          </p:sp>
        </mc:Choice>
        <mc:Fallback xmlns="">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965" t="-2956" r="-132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03A6542-9628-DB47-9AD5-851570A9786F}"/>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3D6B275-817A-7843-8826-F6D3FA510570}"/>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9557855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3" name="Content Placeholder 2">
            <a:extLst>
              <a:ext uri="{FF2B5EF4-FFF2-40B4-BE49-F238E27FC236}">
                <a16:creationId xmlns:a16="http://schemas.microsoft.com/office/drawing/2014/main" id="{BBF76DBA-5138-BF44-85DE-ED562AD95103}"/>
              </a:ext>
            </a:extLst>
          </p:cNvPr>
          <p:cNvSpPr>
            <a:spLocks noGrp="1"/>
          </p:cNvSpPr>
          <p:nvPr>
            <p:ph idx="1"/>
          </p:nvPr>
        </p:nvSpPr>
        <p:spPr/>
        <p:txBody>
          <a:bodyPr/>
          <a:lstStyle/>
          <a:p>
            <a:r>
              <a:rPr lang="en-CH" dirty="0"/>
              <a:t>There is a mathematical theorem that says that there is no universally best classifier. It really depends on the data!</a:t>
            </a:r>
          </a:p>
          <a:p>
            <a:r>
              <a:rPr lang="en-CH" dirty="0"/>
              <a:t>One needs to test several classifiers for each dataset and compare the results.</a:t>
            </a:r>
          </a:p>
          <a:p>
            <a:r>
              <a:rPr lang="en-CH" dirty="0"/>
              <a:t>Best is to have a few favorite classifiers (e.g. kNN, LR, SVM), which you know well, and which are somehow complementary (local density based, linear, or inbetween)</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7725566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pic>
        <p:nvPicPr>
          <p:cNvPr id="8" name="Picture 7">
            <a:extLst>
              <a:ext uri="{FF2B5EF4-FFF2-40B4-BE49-F238E27FC236}">
                <a16:creationId xmlns:a16="http://schemas.microsoft.com/office/drawing/2014/main" id="{E85B9050-2E0D-FF4B-BE24-4C696E742FF1}"/>
              </a:ext>
            </a:extLst>
          </p:cNvPr>
          <p:cNvPicPr>
            <a:picLocks noChangeAspect="1"/>
          </p:cNvPicPr>
          <p:nvPr/>
        </p:nvPicPr>
        <p:blipFill>
          <a:blip r:embed="rId3"/>
          <a:stretch>
            <a:fillRect/>
          </a:stretch>
        </p:blipFill>
        <p:spPr>
          <a:xfrm>
            <a:off x="171450" y="1741718"/>
            <a:ext cx="11849100" cy="3962400"/>
          </a:xfrm>
          <a:prstGeom prst="rect">
            <a:avLst/>
          </a:prstGeom>
        </p:spPr>
      </p:pic>
      <p:sp>
        <p:nvSpPr>
          <p:cNvPr id="9" name="TextBox 8">
            <a:extLst>
              <a:ext uri="{FF2B5EF4-FFF2-40B4-BE49-F238E27FC236}">
                <a16:creationId xmlns:a16="http://schemas.microsoft.com/office/drawing/2014/main" id="{993406BE-C13C-A14D-B020-2179D817A13D}"/>
              </a:ext>
            </a:extLst>
          </p:cNvPr>
          <p:cNvSpPr txBox="1"/>
          <p:nvPr/>
        </p:nvSpPr>
        <p:spPr>
          <a:xfrm>
            <a:off x="4684011" y="5905378"/>
            <a:ext cx="2823978" cy="369332"/>
          </a:xfrm>
          <a:prstGeom prst="rect">
            <a:avLst/>
          </a:prstGeom>
          <a:noFill/>
        </p:spPr>
        <p:txBody>
          <a:bodyPr wrap="none" rtlCol="0">
            <a:spAutoFit/>
          </a:bodyPr>
          <a:lstStyle/>
          <a:p>
            <a:r>
              <a:rPr lang="en-GB" dirty="0">
                <a:hlinkClick r:id="rId4"/>
              </a:rPr>
              <a:t>s</a:t>
            </a:r>
            <a:r>
              <a:rPr lang="en-CH" dirty="0">
                <a:hlinkClick r:id="rId4"/>
              </a:rPr>
              <a:t>klearn classfier comparison</a:t>
            </a:r>
            <a:endParaRPr lang="en-CH" dirty="0"/>
          </a:p>
        </p:txBody>
      </p:sp>
    </p:spTree>
    <p:extLst>
      <p:ext uri="{BB962C8B-B14F-4D97-AF65-F5344CB8AC3E}">
        <p14:creationId xmlns:p14="http://schemas.microsoft.com/office/powerpoint/2010/main" val="3288964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Training, Validation and Test Sets</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4767512"/>
          </a:xfrm>
        </p:spPr>
        <p:txBody>
          <a:bodyPr>
            <a:normAutofit/>
          </a:bodyPr>
          <a:lstStyle/>
          <a:p>
            <a:r>
              <a:rPr lang="en-CH" dirty="0"/>
              <a:t>Given a dataset, we can always find a classifier that perfectly predicts the outcome (for example the 1-NN classifier) for this dataset.</a:t>
            </a:r>
          </a:p>
          <a:p>
            <a:r>
              <a:rPr lang="en-CH" dirty="0"/>
              <a:t>However, the purpose of training a classifier is to give us accurate predictions on a new and independent test dataset. The performance on the training data may be  too optimistic and cannot be reproduced on the test data. We call this “</a:t>
            </a:r>
            <a:r>
              <a:rPr lang="en-CH" i="1" dirty="0"/>
              <a:t>overfitting the training data</a:t>
            </a:r>
            <a:r>
              <a:rPr lang="en-CH" dirty="0"/>
              <a:t>”.</a:t>
            </a:r>
          </a:p>
          <a:p>
            <a:r>
              <a:rPr lang="en-CH" dirty="0"/>
              <a:t>When choosing a classifier, we will always select the one that performs best on the test or validation data.</a:t>
            </a:r>
          </a:p>
        </p:txBody>
      </p:sp>
      <p:sp>
        <p:nvSpPr>
          <p:cNvPr id="4" name="Footer Placeholder 3">
            <a:extLst>
              <a:ext uri="{FF2B5EF4-FFF2-40B4-BE49-F238E27FC236}">
                <a16:creationId xmlns:a16="http://schemas.microsoft.com/office/drawing/2014/main" id="{80676D74-5729-374D-93A1-CAF48E36C2E7}"/>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FC63D79B-809B-654D-A735-D3D4E5131E8A}"/>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181116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54BA-3A02-984A-B6BF-B036235D40B3}"/>
              </a:ext>
            </a:extLst>
          </p:cNvPr>
          <p:cNvSpPr>
            <a:spLocks noGrp="1"/>
          </p:cNvSpPr>
          <p:nvPr>
            <p:ph type="title"/>
          </p:nvPr>
        </p:nvSpPr>
        <p:spPr/>
        <p:txBody>
          <a:bodyPr/>
          <a:lstStyle/>
          <a:p>
            <a:r>
              <a:rPr lang="en-CH" dirty="0"/>
              <a:t>Training, Validation and Test Sets</a:t>
            </a:r>
          </a:p>
        </p:txBody>
      </p:sp>
      <p:pic>
        <p:nvPicPr>
          <p:cNvPr id="8" name="Picture 7" descr="Diagram&#10;&#10;Description automatically generated">
            <a:extLst>
              <a:ext uri="{FF2B5EF4-FFF2-40B4-BE49-F238E27FC236}">
                <a16:creationId xmlns:a16="http://schemas.microsoft.com/office/drawing/2014/main" id="{4DE94595-2A7A-B943-ACBE-784332478446}"/>
              </a:ext>
            </a:extLst>
          </p:cNvPr>
          <p:cNvPicPr>
            <a:picLocks noChangeAspect="1"/>
          </p:cNvPicPr>
          <p:nvPr/>
        </p:nvPicPr>
        <p:blipFill>
          <a:blip r:embed="rId2"/>
          <a:stretch>
            <a:fillRect/>
          </a:stretch>
        </p:blipFill>
        <p:spPr>
          <a:xfrm>
            <a:off x="1639955" y="1421294"/>
            <a:ext cx="9192837" cy="5170971"/>
          </a:xfrm>
          <a:prstGeom prst="rect">
            <a:avLst/>
          </a:prstGeom>
        </p:spPr>
      </p:pic>
      <p:sp>
        <p:nvSpPr>
          <p:cNvPr id="3" name="TextBox 2">
            <a:extLst>
              <a:ext uri="{FF2B5EF4-FFF2-40B4-BE49-F238E27FC236}">
                <a16:creationId xmlns:a16="http://schemas.microsoft.com/office/drawing/2014/main" id="{C1E009B5-FF4E-C64A-B90B-8EF59F200C11}"/>
              </a:ext>
            </a:extLst>
          </p:cNvPr>
          <p:cNvSpPr txBox="1"/>
          <p:nvPr/>
        </p:nvSpPr>
        <p:spPr>
          <a:xfrm>
            <a:off x="7695188" y="1421294"/>
            <a:ext cx="3398108" cy="646331"/>
          </a:xfrm>
          <a:prstGeom prst="rect">
            <a:avLst/>
          </a:prstGeom>
          <a:noFill/>
        </p:spPr>
        <p:txBody>
          <a:bodyPr wrap="square" rtlCol="0">
            <a:spAutoFit/>
          </a:bodyPr>
          <a:lstStyle/>
          <a:p>
            <a:r>
              <a:rPr lang="en-GB" dirty="0" err="1"/>
              <a:t>sklearn</a:t>
            </a:r>
            <a:r>
              <a:rPr lang="en-GB" dirty="0"/>
              <a:t> </a:t>
            </a:r>
            <a:r>
              <a:rPr lang="en-GB" dirty="0" err="1">
                <a:hlinkClick r:id="rId3"/>
              </a:rPr>
              <a:t>GridSearchCV</a:t>
            </a:r>
            <a:endParaRPr lang="en-GB" dirty="0"/>
          </a:p>
          <a:p>
            <a:endParaRPr lang="en-CH" dirty="0"/>
          </a:p>
        </p:txBody>
      </p:sp>
      <p:sp>
        <p:nvSpPr>
          <p:cNvPr id="4" name="Footer Placeholder 3">
            <a:extLst>
              <a:ext uri="{FF2B5EF4-FFF2-40B4-BE49-F238E27FC236}">
                <a16:creationId xmlns:a16="http://schemas.microsoft.com/office/drawing/2014/main" id="{E2286606-1F4F-2E40-8BDB-03818AEC08E1}"/>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6" name="Picture 5">
            <a:extLst>
              <a:ext uri="{FF2B5EF4-FFF2-40B4-BE49-F238E27FC236}">
                <a16:creationId xmlns:a16="http://schemas.microsoft.com/office/drawing/2014/main" id="{5D644FBA-A534-EF46-A4B6-154005BC6CE8}"/>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601716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6" name="Content Placeholder 3" descr="parsedata.jpg"/>
          <p:cNvPicPr>
            <a:picLocks noGrp="1" noChangeAspect="1"/>
          </p:cNvPicPr>
          <p:nvPr>
            <p:ph idx="1"/>
          </p:nvPr>
        </p:nvPicPr>
        <p:blipFill>
          <a:blip r:embed="rId4" cstate="print">
            <a:extLst>
              <a:ext uri="{28A0092B-C50C-407E-A947-70E740481C1C}">
                <a14:useLocalDpi xmlns:a14="http://schemas.microsoft.com/office/drawing/2010/main" val="0"/>
              </a:ext>
            </a:extLst>
          </a:blip>
          <a:srcRect l="830" r="830"/>
          <a:stretch>
            <a:fillRect/>
          </a:stretch>
        </p:blipFill>
        <p:spPr>
          <a:xfrm>
            <a:off x="2578635" y="1885654"/>
            <a:ext cx="7034730" cy="4215772"/>
          </a:xfr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From</a:t>
            </a:r>
            <a:r>
              <a:rPr lang="fr-CH" dirty="0"/>
              <a:t> data to </a:t>
            </a:r>
            <a:r>
              <a:rPr lang="fr-CH" dirty="0" err="1"/>
              <a:t>knowledge</a:t>
            </a:r>
            <a:endParaRPr lang="fr-CH" dirty="0"/>
          </a:p>
        </p:txBody>
      </p:sp>
    </p:spTree>
    <p:extLst>
      <p:ext uri="{BB962C8B-B14F-4D97-AF65-F5344CB8AC3E}">
        <p14:creationId xmlns:p14="http://schemas.microsoft.com/office/powerpoint/2010/main" val="27425136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Bias versus Variance Tradeoff</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5141705"/>
          </a:xfrm>
        </p:spPr>
        <p:txBody>
          <a:bodyPr>
            <a:normAutofit lnSpcReduction="10000"/>
          </a:bodyPr>
          <a:lstStyle/>
          <a:p>
            <a:r>
              <a:rPr lang="en-CH" dirty="0"/>
              <a:t>All classifiers make errors and wrongly predict class labels for certain instances.  The error can be split into two part: </a:t>
            </a:r>
            <a:r>
              <a:rPr lang="en-CH" i="1" dirty="0"/>
              <a:t>bias</a:t>
            </a:r>
            <a:r>
              <a:rPr lang="en-CH" dirty="0"/>
              <a:t> and </a:t>
            </a:r>
            <a:r>
              <a:rPr lang="en-CH" i="1" dirty="0"/>
              <a:t>variance</a:t>
            </a:r>
            <a:r>
              <a:rPr lang="en-CH" dirty="0"/>
              <a:t>.</a:t>
            </a:r>
          </a:p>
          <a:p>
            <a:r>
              <a:rPr lang="en-CH" i="1" u="sng" dirty="0"/>
              <a:t>Variance</a:t>
            </a:r>
            <a:r>
              <a:rPr lang="en-CH" dirty="0"/>
              <a:t>: the classifier will depend on the subset of the data we choose for training. The more a classifier depends on the training data selection, the higher its variance.</a:t>
            </a:r>
          </a:p>
          <a:p>
            <a:r>
              <a:rPr lang="fr-CH" i="1" u="sng" dirty="0" err="1"/>
              <a:t>Bias</a:t>
            </a:r>
            <a:r>
              <a:rPr lang="fr-CH" dirty="0"/>
              <a:t>: </a:t>
            </a:r>
            <a:r>
              <a:rPr lang="fr-CH" dirty="0" err="1"/>
              <a:t>t</a:t>
            </a:r>
            <a:r>
              <a:rPr lang="en-CH" dirty="0"/>
              <a:t>he variance usually decreases with the size of the training set. However, even for very large  training sets, there will be an error left due to the bias of the classifier. For example, a linear classifier will never be perfectly able to sep</a:t>
            </a:r>
            <a:r>
              <a:rPr lang="en-GB" dirty="0"/>
              <a:t>a</a:t>
            </a:r>
            <a:r>
              <a:rPr lang="en-CH" dirty="0"/>
              <a:t>rate classes with non-linear boundaries even if large datasets are available.</a:t>
            </a:r>
          </a:p>
          <a:p>
            <a:r>
              <a:rPr lang="en-CH" dirty="0"/>
              <a:t>Classifiers with low bias fit the training data well, but may have a large variance and low performance on the test set. Others have a larger bias, but are more stable and predictive for the test set.</a:t>
            </a:r>
          </a:p>
        </p:txBody>
      </p:sp>
      <p:sp>
        <p:nvSpPr>
          <p:cNvPr id="4" name="Footer Placeholder 3">
            <a:extLst>
              <a:ext uri="{FF2B5EF4-FFF2-40B4-BE49-F238E27FC236}">
                <a16:creationId xmlns:a16="http://schemas.microsoft.com/office/drawing/2014/main" id="{FE202F66-725D-BB40-BFB9-9246C0A5F84C}"/>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AA8CAFD5-E171-254E-9342-A34148BD1E21}"/>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8271030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29F2-19E3-3344-BDAF-72D2FFB41F2E}"/>
              </a:ext>
            </a:extLst>
          </p:cNvPr>
          <p:cNvSpPr>
            <a:spLocks noGrp="1"/>
          </p:cNvSpPr>
          <p:nvPr>
            <p:ph type="title"/>
          </p:nvPr>
        </p:nvSpPr>
        <p:spPr/>
        <p:txBody>
          <a:bodyPr/>
          <a:lstStyle/>
          <a:p>
            <a:r>
              <a:rPr lang="en-CH" dirty="0"/>
              <a:t>Bias versus Variance Tradeoff</a:t>
            </a:r>
          </a:p>
        </p:txBody>
      </p:sp>
      <p:pic>
        <p:nvPicPr>
          <p:cNvPr id="1026" name="Picture 2">
            <a:extLst>
              <a:ext uri="{FF2B5EF4-FFF2-40B4-BE49-F238E27FC236}">
                <a16:creationId xmlns:a16="http://schemas.microsoft.com/office/drawing/2014/main" id="{783E4D5D-3843-2546-AA4B-E39EE85663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5009" y="3874812"/>
            <a:ext cx="4684031" cy="29458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EC11B4-478C-7C41-B31E-E5BFC2C51794}"/>
              </a:ext>
            </a:extLst>
          </p:cNvPr>
          <p:cNvSpPr txBox="1"/>
          <p:nvPr/>
        </p:nvSpPr>
        <p:spPr>
          <a:xfrm>
            <a:off x="509021" y="5424521"/>
            <a:ext cx="5129802"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/wiki/Bias-</a:t>
            </a:r>
            <a:r>
              <a:rPr lang="en-GB" dirty="0" err="1">
                <a:hlinkClick r:id="rId3"/>
              </a:rPr>
              <a:t>variance_tradeoff</a:t>
            </a:r>
            <a:endParaRPr lang="en-CH" dirty="0"/>
          </a:p>
        </p:txBody>
      </p:sp>
      <p:pic>
        <p:nvPicPr>
          <p:cNvPr id="4" name="Picture 3">
            <a:extLst>
              <a:ext uri="{FF2B5EF4-FFF2-40B4-BE49-F238E27FC236}">
                <a16:creationId xmlns:a16="http://schemas.microsoft.com/office/drawing/2014/main" id="{8BB62B86-174A-FF49-93D1-EA948129CE2A}"/>
              </a:ext>
            </a:extLst>
          </p:cNvPr>
          <p:cNvPicPr>
            <a:picLocks noChangeAspect="1"/>
          </p:cNvPicPr>
          <p:nvPr/>
        </p:nvPicPr>
        <p:blipFill>
          <a:blip r:embed="rId4"/>
          <a:stretch>
            <a:fillRect/>
          </a:stretch>
        </p:blipFill>
        <p:spPr>
          <a:xfrm>
            <a:off x="411370" y="2765528"/>
            <a:ext cx="5821548" cy="2136913"/>
          </a:xfrm>
          <a:prstGeom prst="rect">
            <a:avLst/>
          </a:prstGeom>
        </p:spPr>
      </p:pic>
      <p:sp>
        <p:nvSpPr>
          <p:cNvPr id="5" name="TextBox 4">
            <a:extLst>
              <a:ext uri="{FF2B5EF4-FFF2-40B4-BE49-F238E27FC236}">
                <a16:creationId xmlns:a16="http://schemas.microsoft.com/office/drawing/2014/main" id="{B5E456C7-6849-CA4A-8265-553D9F62DBF4}"/>
              </a:ext>
            </a:extLst>
          </p:cNvPr>
          <p:cNvSpPr txBox="1"/>
          <p:nvPr/>
        </p:nvSpPr>
        <p:spPr>
          <a:xfrm>
            <a:off x="3633043" y="2079109"/>
            <a:ext cx="839076" cy="523220"/>
          </a:xfrm>
          <a:prstGeom prst="rect">
            <a:avLst/>
          </a:prstGeom>
          <a:noFill/>
        </p:spPr>
        <p:txBody>
          <a:bodyPr wrap="none" rtlCol="0">
            <a:spAutoFit/>
          </a:bodyPr>
          <a:lstStyle/>
          <a:p>
            <a:r>
              <a:rPr lang="en-CH" sz="1400" dirty="0">
                <a:solidFill>
                  <a:schemeClr val="accent2"/>
                </a:solidFill>
              </a:rPr>
              <a:t>1-NN</a:t>
            </a:r>
          </a:p>
          <a:p>
            <a:r>
              <a:rPr lang="en-CH" sz="1400" dirty="0">
                <a:solidFill>
                  <a:schemeClr val="accent2"/>
                </a:solidFill>
              </a:rPr>
              <a:t>RBF SVM</a:t>
            </a:r>
          </a:p>
        </p:txBody>
      </p:sp>
      <p:sp>
        <p:nvSpPr>
          <p:cNvPr id="6" name="TextBox 5">
            <a:extLst>
              <a:ext uri="{FF2B5EF4-FFF2-40B4-BE49-F238E27FC236}">
                <a16:creationId xmlns:a16="http://schemas.microsoft.com/office/drawing/2014/main" id="{897D12B3-0EE2-ED4D-AD2A-5F595F1CBC7C}"/>
              </a:ext>
            </a:extLst>
          </p:cNvPr>
          <p:cNvSpPr txBox="1"/>
          <p:nvPr/>
        </p:nvSpPr>
        <p:spPr>
          <a:xfrm>
            <a:off x="2052196" y="1863665"/>
            <a:ext cx="1205778" cy="738664"/>
          </a:xfrm>
          <a:prstGeom prst="rect">
            <a:avLst/>
          </a:prstGeom>
          <a:noFill/>
        </p:spPr>
        <p:txBody>
          <a:bodyPr wrap="square" rtlCol="0">
            <a:spAutoFit/>
          </a:bodyPr>
          <a:lstStyle/>
          <a:p>
            <a:r>
              <a:rPr lang="en-CH" sz="1400" dirty="0">
                <a:solidFill>
                  <a:schemeClr val="accent2"/>
                </a:solidFill>
              </a:rPr>
              <a:t>Linear SVM</a:t>
            </a:r>
          </a:p>
          <a:p>
            <a:r>
              <a:rPr lang="en-CH" sz="1400" dirty="0">
                <a:solidFill>
                  <a:schemeClr val="accent2"/>
                </a:solidFill>
              </a:rPr>
              <a:t>Regularized Logistic Regr.</a:t>
            </a:r>
          </a:p>
        </p:txBody>
      </p:sp>
      <p:sp>
        <p:nvSpPr>
          <p:cNvPr id="8" name="TextBox 7">
            <a:extLst>
              <a:ext uri="{FF2B5EF4-FFF2-40B4-BE49-F238E27FC236}">
                <a16:creationId xmlns:a16="http://schemas.microsoft.com/office/drawing/2014/main" id="{ADD3A9F6-7FB6-AB4D-A113-849EAD1A3016}"/>
              </a:ext>
            </a:extLst>
          </p:cNvPr>
          <p:cNvSpPr txBox="1"/>
          <p:nvPr/>
        </p:nvSpPr>
        <p:spPr>
          <a:xfrm>
            <a:off x="4916253" y="2079109"/>
            <a:ext cx="992323" cy="523220"/>
          </a:xfrm>
          <a:prstGeom prst="rect">
            <a:avLst/>
          </a:prstGeom>
          <a:noFill/>
        </p:spPr>
        <p:txBody>
          <a:bodyPr wrap="none" rtlCol="0">
            <a:spAutoFit/>
          </a:bodyPr>
          <a:lstStyle/>
          <a:p>
            <a:r>
              <a:rPr lang="en-CH" sz="1400" dirty="0">
                <a:solidFill>
                  <a:schemeClr val="accent2"/>
                </a:solidFill>
              </a:rPr>
              <a:t>Linear</a:t>
            </a:r>
          </a:p>
          <a:p>
            <a:r>
              <a:rPr lang="en-CH" sz="1400" dirty="0">
                <a:solidFill>
                  <a:schemeClr val="accent2"/>
                </a:solidFill>
              </a:rPr>
              <a:t>Perceptron</a:t>
            </a:r>
          </a:p>
        </p:txBody>
      </p:sp>
      <p:sp>
        <p:nvSpPr>
          <p:cNvPr id="7" name="TextBox 6">
            <a:extLst>
              <a:ext uri="{FF2B5EF4-FFF2-40B4-BE49-F238E27FC236}">
                <a16:creationId xmlns:a16="http://schemas.microsoft.com/office/drawing/2014/main" id="{388B0727-32A3-7449-BA67-BB236173D157}"/>
              </a:ext>
            </a:extLst>
          </p:cNvPr>
          <p:cNvSpPr txBox="1"/>
          <p:nvPr/>
        </p:nvSpPr>
        <p:spPr>
          <a:xfrm>
            <a:off x="509021" y="2269081"/>
            <a:ext cx="1205779" cy="307777"/>
          </a:xfrm>
          <a:prstGeom prst="rect">
            <a:avLst/>
          </a:prstGeom>
          <a:noFill/>
        </p:spPr>
        <p:txBody>
          <a:bodyPr wrap="none" rtlCol="0">
            <a:spAutoFit/>
          </a:bodyPr>
          <a:lstStyle/>
          <a:p>
            <a:r>
              <a:rPr lang="en-CH" sz="1400" dirty="0">
                <a:solidFill>
                  <a:schemeClr val="accent2"/>
                </a:solidFill>
              </a:rPr>
              <a:t>Deep learning</a:t>
            </a:r>
          </a:p>
        </p:txBody>
      </p:sp>
      <p:sp>
        <p:nvSpPr>
          <p:cNvPr id="9" name="Footer Placeholder 8">
            <a:extLst>
              <a:ext uri="{FF2B5EF4-FFF2-40B4-BE49-F238E27FC236}">
                <a16:creationId xmlns:a16="http://schemas.microsoft.com/office/drawing/2014/main" id="{94EE45EC-26F6-184E-B120-5157303B3C2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1" name="Picture 2">
            <a:extLst>
              <a:ext uri="{FF2B5EF4-FFF2-40B4-BE49-F238E27FC236}">
                <a16:creationId xmlns:a16="http://schemas.microsoft.com/office/drawing/2014/main" id="{61DAE3A2-5EE6-B84C-8450-E6CEF285C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6866" y="-10205"/>
            <a:ext cx="2841169" cy="37477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5E56B8D-EFB9-5F4F-A875-602B7A2A3E6B}"/>
              </a:ext>
            </a:extLst>
          </p:cNvPr>
          <p:cNvPicPr>
            <a:picLocks noChangeAspect="1"/>
          </p:cNvPicPr>
          <p:nvPr/>
        </p:nvPicPr>
        <p:blipFill>
          <a:blip r:embed="rId6"/>
          <a:stretch>
            <a:fillRect/>
          </a:stretch>
        </p:blipFill>
        <p:spPr>
          <a:xfrm>
            <a:off x="277215" y="6123910"/>
            <a:ext cx="1121969" cy="625686"/>
          </a:xfrm>
          <a:prstGeom prst="rect">
            <a:avLst/>
          </a:prstGeom>
        </p:spPr>
      </p:pic>
    </p:spTree>
    <p:extLst>
      <p:ext uri="{BB962C8B-B14F-4D97-AF65-F5344CB8AC3E}">
        <p14:creationId xmlns:p14="http://schemas.microsoft.com/office/powerpoint/2010/main" val="14034367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F436D-E0A8-3D43-BEE1-D24A4E3EDBAC}"/>
              </a:ext>
            </a:extLst>
          </p:cNvPr>
          <p:cNvSpPr>
            <a:spLocks noGrp="1"/>
          </p:cNvSpPr>
          <p:nvPr>
            <p:ph type="title"/>
          </p:nvPr>
        </p:nvSpPr>
        <p:spPr/>
        <p:txBody>
          <a:bodyPr/>
          <a:lstStyle/>
          <a:p>
            <a:r>
              <a:rPr lang="en-CH" dirty="0"/>
              <a:t>K-Nearest Neighbor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C7C793-7B53-784A-B173-7657F2768297}"/>
                  </a:ext>
                </a:extLst>
              </p:cNvPr>
              <p:cNvSpPr>
                <a:spLocks noGrp="1"/>
              </p:cNvSpPr>
              <p:nvPr>
                <p:ph idx="1"/>
              </p:nvPr>
            </p:nvSpPr>
            <p:spPr>
              <a:xfrm>
                <a:off x="556055" y="1825625"/>
                <a:ext cx="11219934" cy="4351338"/>
              </a:xfrm>
            </p:spPr>
            <p:txBody>
              <a:bodyPr/>
              <a:lstStyle/>
              <a:p>
                <a:r>
                  <a:rPr lang="en-CH" dirty="0"/>
                  <a:t>The k-Nearest neighbor (k-NN) classifier is probably the simplest non-trivial classifier. Given a training dataset</a:t>
                </a:r>
                <a14:m>
                  <m:oMath xmlns:m="http://schemas.openxmlformats.org/officeDocument/2006/math">
                    <m:sSup>
                      <m:sSupPr>
                        <m:ctrlPr>
                          <a:rPr lang="fr-CH" b="0" i="1" smtClean="0">
                            <a:latin typeface="Cambria Math" panose="02040503050406030204" pitchFamily="18" charset="0"/>
                          </a:rPr>
                        </m:ctrlPr>
                      </m:sSupPr>
                      <m:e>
                        <m:r>
                          <a:rPr lang="fr-CH" b="0" i="1" smtClean="0">
                            <a:latin typeface="Cambria Math" panose="02040503050406030204" pitchFamily="18" charset="0"/>
                          </a:rPr>
                          <m:t> </m:t>
                        </m:r>
                        <m:r>
                          <a:rPr lang="fr-CH" b="1" i="1" smtClean="0">
                            <a:latin typeface="Cambria Math" panose="02040503050406030204" pitchFamily="18" charset="0"/>
                          </a:rPr>
                          <m:t>𝑿</m:t>
                        </m:r>
                      </m:e>
                      <m:sup>
                        <m:r>
                          <a:rPr lang="fr-CH" b="0" i="1" smtClean="0">
                            <a:latin typeface="Cambria Math" panose="02040503050406030204" pitchFamily="18" charset="0"/>
                          </a:rPr>
                          <m:t>𝑡𝑟𝑎𝑖𝑛</m:t>
                        </m:r>
                      </m:sup>
                    </m:sSup>
                    <m:r>
                      <a:rPr lang="fr-CH" b="0" i="1" smtClean="0">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 </m:t>
                        </m:r>
                        <m:r>
                          <a:rPr lang="fr-CH" b="1" i="1" smtClean="0">
                            <a:latin typeface="Cambria Math" panose="02040503050406030204" pitchFamily="18" charset="0"/>
                          </a:rPr>
                          <m:t>𝒚</m:t>
                        </m:r>
                      </m:e>
                      <m:sup>
                        <m:r>
                          <a:rPr lang="fr-CH" i="1">
                            <a:latin typeface="Cambria Math" panose="02040503050406030204" pitchFamily="18" charset="0"/>
                          </a:rPr>
                          <m:t>𝑡𝑟𝑎𝑖𝑛</m:t>
                        </m:r>
                      </m:sup>
                    </m:sSup>
                  </m:oMath>
                </a14:m>
                <a:r>
                  <a:rPr lang="en-CH" dirty="0"/>
                  <a:t> we predict the class of an instance </a:t>
                </a:r>
                <a14:m>
                  <m:oMath xmlns:m="http://schemas.openxmlformats.org/officeDocument/2006/math">
                    <m:r>
                      <a:rPr lang="en-CH" b="1" i="1" dirty="0" smtClean="0">
                        <a:latin typeface="Cambria Math" panose="02040503050406030204" pitchFamily="18" charset="0"/>
                      </a:rPr>
                      <m:t>𝒙</m:t>
                    </m:r>
                  </m:oMath>
                </a14:m>
                <a:r>
                  <a:rPr lang="en-CH" dirty="0"/>
                  <a:t> by taking the </a:t>
                </a:r>
                <a14:m>
                  <m:oMath xmlns:m="http://schemas.openxmlformats.org/officeDocument/2006/math">
                    <m:r>
                      <a:rPr lang="fr-CH" b="0" i="1" smtClean="0">
                        <a:latin typeface="Cambria Math" panose="02040503050406030204" pitchFamily="18" charset="0"/>
                      </a:rPr>
                      <m:t>𝑘</m:t>
                    </m:r>
                  </m:oMath>
                </a14:m>
                <a:r>
                  <a:rPr lang="en-CH" dirty="0"/>
                  <a:t> nearest instances </a:t>
                </a:r>
                <a14:m>
                  <m:oMath xmlns:m="http://schemas.openxmlformats.org/officeDocument/2006/math">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b="0" i="1" smtClean="0">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𝑘𝑁𝑁</m:t>
                    </m:r>
                    <m:d>
                      <m:dPr>
                        <m:ctrlPr>
                          <a:rPr lang="fr-CH" b="0"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 </m:t>
                    </m:r>
                  </m:oMath>
                </a14:m>
                <a:r>
                  <a:rPr lang="en-CH" dirty="0"/>
                  <a:t>according to some distance metric </a:t>
                </a:r>
                <a14:m>
                  <m:oMath xmlns:m="http://schemas.openxmlformats.org/officeDocument/2006/math">
                    <m:r>
                      <a:rPr lang="fr-CH" b="0" i="1" smtClean="0">
                        <a:latin typeface="Cambria Math" panose="02040503050406030204" pitchFamily="18" charset="0"/>
                      </a:rPr>
                      <m:t>𝑑</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r>
                          <a:rPr lang="fr-CH" b="0" i="1" smtClean="0">
                            <a:latin typeface="Cambria Math" panose="02040503050406030204" pitchFamily="18" charset="0"/>
                          </a:rPr>
                          <m:t>,</m:t>
                        </m:r>
                        <m:sSubSup>
                          <m:sSubSupPr>
                            <m:ctrlPr>
                              <a:rPr lang="fr-CH" b="0" i="1" smtClean="0">
                                <a:latin typeface="Cambria Math" panose="02040503050406030204" pitchFamily="18" charset="0"/>
                              </a:rPr>
                            </m:ctrlPr>
                          </m:sSubSupPr>
                          <m:e>
                            <m:r>
                              <a:rPr lang="fr-CH" b="1" i="1" smtClean="0">
                                <a:latin typeface="Cambria Math" panose="02040503050406030204" pitchFamily="18" charset="0"/>
                              </a:rPr>
                              <m:t>𝒙</m:t>
                            </m:r>
                          </m:e>
                          <m:sub>
                            <m:r>
                              <a:rPr lang="fr-CH" b="0" i="1" smtClean="0">
                                <a:latin typeface="Cambria Math" panose="02040503050406030204" pitchFamily="18" charset="0"/>
                              </a:rPr>
                              <m:t>𝑖</m:t>
                            </m:r>
                          </m:sub>
                          <m:sup>
                            <m:r>
                              <a:rPr lang="fr-CH" b="0" i="1" smtClean="0">
                                <a:latin typeface="Cambria Math" panose="02040503050406030204" pitchFamily="18" charset="0"/>
                              </a:rPr>
                              <m:t>𝑡𝑟𝑎𝑖𝑛</m:t>
                            </m:r>
                          </m:sup>
                        </m:sSubSup>
                      </m:e>
                    </m:d>
                  </m:oMath>
                </a14:m>
                <a:r>
                  <a:rPr lang="en-CH" dirty="0"/>
                  <a:t> and predict the majority class in </a:t>
                </a:r>
                <a14:m>
                  <m:oMath xmlns:m="http://schemas.openxmlformats.org/officeDocument/2006/math">
                    <m:sSubSup>
                      <m:sSubSupPr>
                        <m:ctrlPr>
                          <a:rPr lang="fr-CH" i="1" smtClean="0">
                            <a:latin typeface="Cambria Math" panose="02040503050406030204" pitchFamily="18" charset="0"/>
                          </a:rPr>
                        </m:ctrlPr>
                      </m:sSubSupPr>
                      <m:e>
                        <m:r>
                          <a:rPr lang="fr-CH" b="0" i="1" smtClean="0">
                            <a:latin typeface="Cambria Math" panose="02040503050406030204" pitchFamily="18" charset="0"/>
                          </a:rPr>
                          <m:t>𝑦</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i="1">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𝑁𝑁</m:t>
                    </m:r>
                    <m:d>
                      <m:dPr>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e>
                    </m:d>
                  </m:oMath>
                </a14:m>
                <a:endParaRPr lang="en-CH" dirty="0"/>
              </a:p>
              <a:p>
                <a:r>
                  <a:rPr lang="en-CH" dirty="0"/>
                  <a:t>Instead of simply predicting the majority class we can </a:t>
                </a:r>
                <a:br>
                  <a:rPr lang="en-CH" dirty="0"/>
                </a:br>
                <a:r>
                  <a:rPr lang="en-CH" dirty="0"/>
                  <a:t>also weight the classes by  </a:t>
                </a:r>
                <a14:m>
                  <m:oMath xmlns:m="http://schemas.openxmlformats.org/officeDocument/2006/math">
                    <m:f>
                      <m:fPr>
                        <m:type m:val="skw"/>
                        <m:ctrlPr>
                          <a:rPr lang="fr-CH" i="1" smtClean="0">
                            <a:latin typeface="Cambria Math" panose="02040503050406030204" pitchFamily="18" charset="0"/>
                          </a:rPr>
                        </m:ctrlPr>
                      </m:fPr>
                      <m:num>
                        <m:r>
                          <a:rPr lang="fr-CH" b="0" i="1" smtClean="0">
                            <a:latin typeface="Cambria Math" panose="02040503050406030204" pitchFamily="18" charset="0"/>
                          </a:rPr>
                          <m:t>1</m:t>
                        </m:r>
                      </m:num>
                      <m:den>
                        <m:r>
                          <a:rPr lang="fr-CH" i="1">
                            <a:latin typeface="Cambria Math" panose="02040503050406030204" pitchFamily="18" charset="0"/>
                          </a:rPr>
                          <m:t>𝑑</m:t>
                        </m:r>
                        <m:d>
                          <m:dPr>
                            <m:ctrlPr>
                              <a:rPr lang="fr-CH" i="1">
                                <a:latin typeface="Cambria Math" panose="02040503050406030204" pitchFamily="18" charset="0"/>
                              </a:rPr>
                            </m:ctrlPr>
                          </m:dPr>
                          <m:e>
                            <m:r>
                              <a:rPr lang="fr-CH" b="1" i="1">
                                <a:latin typeface="Cambria Math" panose="02040503050406030204" pitchFamily="18" charset="0"/>
                              </a:rPr>
                              <m:t>𝒙</m:t>
                            </m:r>
                            <m:r>
                              <a:rPr lang="fr-CH" i="1">
                                <a:latin typeface="Cambria Math" panose="02040503050406030204" pitchFamily="18" charset="0"/>
                              </a:rPr>
                              <m:t>,</m:t>
                            </m:r>
                            <m:r>
                              <a:rPr lang="fr-CH" b="0" i="1" smtClean="0">
                                <a:latin typeface="Cambria Math" panose="02040503050406030204" pitchFamily="18" charset="0"/>
                              </a:rPr>
                              <m:t> </m:t>
                            </m:r>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e>
                        </m:d>
                      </m:den>
                    </m:f>
                  </m:oMath>
                </a14:m>
                <a:r>
                  <a:rPr lang="en-CH" dirty="0"/>
                  <a:t>.</a:t>
                </a:r>
              </a:p>
              <a:p>
                <a:r>
                  <a:rPr lang="en-CH" dirty="0"/>
                  <a:t>The number of neighbors </a:t>
                </a:r>
                <a14:m>
                  <m:oMath xmlns:m="http://schemas.openxmlformats.org/officeDocument/2006/math">
                    <m:r>
                      <a:rPr lang="fr-CH" b="0" i="1" smtClean="0">
                        <a:latin typeface="Cambria Math" panose="02040503050406030204" pitchFamily="18" charset="0"/>
                      </a:rPr>
                      <m:t>𝑘</m:t>
                    </m:r>
                  </m:oMath>
                </a14:m>
                <a:r>
                  <a:rPr lang="en-CH" dirty="0"/>
                  <a:t> we will determine with</a:t>
                </a:r>
                <a:br>
                  <a:rPr lang="en-CH" dirty="0"/>
                </a:br>
                <a:r>
                  <a:rPr lang="en-CH" dirty="0"/>
                  <a:t>cross validation.</a:t>
                </a:r>
              </a:p>
            </p:txBody>
          </p:sp>
        </mc:Choice>
        <mc:Fallback xmlns="">
          <p:sp>
            <p:nvSpPr>
              <p:cNvPr id="3" name="Content Placeholder 2">
                <a:extLst>
                  <a:ext uri="{FF2B5EF4-FFF2-40B4-BE49-F238E27FC236}">
                    <a16:creationId xmlns:a16="http://schemas.microsoft.com/office/drawing/2014/main" id="{AEC7C793-7B53-784A-B173-7657F2768297}"/>
                  </a:ext>
                </a:extLst>
              </p:cNvPr>
              <p:cNvSpPr>
                <a:spLocks noGrp="1" noRot="1" noChangeAspect="1" noMove="1" noResize="1" noEditPoints="1" noAdjustHandles="1" noChangeArrowheads="1" noChangeShapeType="1" noTextEdit="1"/>
              </p:cNvSpPr>
              <p:nvPr>
                <p:ph idx="1"/>
              </p:nvPr>
            </p:nvSpPr>
            <p:spPr>
              <a:xfrm>
                <a:off x="556055" y="1825625"/>
                <a:ext cx="11219934" cy="4351338"/>
              </a:xfrm>
              <a:blipFill>
                <a:blip r:embed="rId2"/>
                <a:stretch>
                  <a:fillRect l="-904" t="-2326" r="-1808" b="-3779"/>
                </a:stretch>
              </a:blipFill>
            </p:spPr>
            <p:txBody>
              <a:bodyPr/>
              <a:lstStyle/>
              <a:p>
                <a:r>
                  <a:rPr lang="en-CH">
                    <a:noFill/>
                  </a:rPr>
                  <a:t> </a:t>
                </a:r>
              </a:p>
            </p:txBody>
          </p:sp>
        </mc:Fallback>
      </mc:AlternateContent>
      <p:pic>
        <p:nvPicPr>
          <p:cNvPr id="1028" name="Picture 4">
            <a:extLst>
              <a:ext uri="{FF2B5EF4-FFF2-40B4-BE49-F238E27FC236}">
                <a16:creationId xmlns:a16="http://schemas.microsoft.com/office/drawing/2014/main" id="{A5D0DB0A-A01A-3148-A2B6-228591C3B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1074" y="4214017"/>
            <a:ext cx="2322726" cy="20978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C81218-A4B3-1841-9341-4DDBED44FE7E}"/>
              </a:ext>
            </a:extLst>
          </p:cNvPr>
          <p:cNvSpPr txBox="1"/>
          <p:nvPr/>
        </p:nvSpPr>
        <p:spPr>
          <a:xfrm>
            <a:off x="2630454" y="5875100"/>
            <a:ext cx="5978431" cy="369332"/>
          </a:xfrm>
          <a:prstGeom prst="rect">
            <a:avLst/>
          </a:prstGeom>
          <a:noFill/>
        </p:spPr>
        <p:txBody>
          <a:bodyPr wrap="none" rtlCol="0">
            <a:spAutoFit/>
          </a:bodyPr>
          <a:lstStyle/>
          <a:p>
            <a:r>
              <a:rPr lang="en-GB" dirty="0">
                <a:hlinkClick r:id="rId4"/>
              </a:rPr>
              <a:t>https://</a:t>
            </a:r>
            <a:r>
              <a:rPr lang="en-GB" dirty="0" err="1">
                <a:hlinkClick r:id="rId4"/>
              </a:rPr>
              <a:t>en.wikipedia.org</a:t>
            </a:r>
            <a:r>
              <a:rPr lang="en-GB" dirty="0">
                <a:hlinkClick r:id="rId4"/>
              </a:rPr>
              <a:t>/wiki/K-</a:t>
            </a:r>
            <a:r>
              <a:rPr lang="en-GB" dirty="0" err="1">
                <a:hlinkClick r:id="rId4"/>
              </a:rPr>
              <a:t>nearest_neighbors_algorithm</a:t>
            </a:r>
            <a:endParaRPr lang="en-CH" dirty="0"/>
          </a:p>
        </p:txBody>
      </p:sp>
      <p:sp>
        <p:nvSpPr>
          <p:cNvPr id="5" name="Footer Placeholder 4">
            <a:extLst>
              <a:ext uri="{FF2B5EF4-FFF2-40B4-BE49-F238E27FC236}">
                <a16:creationId xmlns:a16="http://schemas.microsoft.com/office/drawing/2014/main" id="{740A827F-A4CD-5D4F-B06B-3820C7FEBB95}"/>
              </a:ext>
            </a:extLst>
          </p:cNvPr>
          <p:cNvSpPr>
            <a:spLocks noGrp="1"/>
          </p:cNvSpPr>
          <p:nvPr>
            <p:ph type="ftr" sz="quarter" idx="11"/>
          </p:nvPr>
        </p:nvSpPr>
        <p:spPr>
          <a:xfrm>
            <a:off x="4038600" y="6492875"/>
            <a:ext cx="4114800" cy="365125"/>
          </a:xfrm>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BE565C9E-58D0-DD40-A375-A864B5CBF65E}"/>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785310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Pros</a:t>
            </a:r>
          </a:p>
          <a:p>
            <a:pPr lvl="1" algn="just"/>
            <a:r>
              <a:rPr lang="en-US" sz="1800" dirty="0">
                <a:latin typeface="Arial"/>
                <a:cs typeface="Arial"/>
              </a:rPr>
              <a:t>Training phase much faster compared to other classification algorithms</a:t>
            </a:r>
          </a:p>
          <a:p>
            <a:pPr lvl="1" algn="just"/>
            <a:r>
              <a:rPr lang="en-US" sz="1800" dirty="0">
                <a:latin typeface="Arial"/>
                <a:cs typeface="Arial"/>
              </a:rPr>
              <a:t>No need to train a model for generalization</a:t>
            </a:r>
          </a:p>
          <a:p>
            <a:pPr lvl="1" algn="just"/>
            <a:r>
              <a:rPr lang="en-US" sz="1800" dirty="0">
                <a:latin typeface="Arial"/>
                <a:cs typeface="Arial"/>
              </a:rPr>
              <a:t>Can be useful in case of nonlinear data</a:t>
            </a:r>
          </a:p>
          <a:p>
            <a:pPr lvl="1" algn="just"/>
            <a:r>
              <a:rPr lang="en-US" sz="1800" dirty="0">
                <a:latin typeface="Arial"/>
                <a:cs typeface="Arial"/>
              </a:rPr>
              <a:t>Can be used for regression: the output value for the object is computed by the average of k closest neighbors value.</a:t>
            </a:r>
          </a:p>
          <a:p>
            <a:pPr algn="just"/>
            <a:r>
              <a:rPr lang="en-US" sz="2000" dirty="0">
                <a:latin typeface="Arial"/>
                <a:cs typeface="Arial"/>
              </a:rPr>
              <a:t>Cons</a:t>
            </a:r>
          </a:p>
          <a:p>
            <a:pPr lvl="1" algn="just"/>
            <a:r>
              <a:rPr lang="en-US" sz="1800" dirty="0">
                <a:latin typeface="Arial"/>
                <a:cs typeface="Arial"/>
              </a:rPr>
              <a:t>Testing phase is slower and costlier in terms of time and memory</a:t>
            </a:r>
          </a:p>
          <a:p>
            <a:pPr lvl="1" algn="just"/>
            <a:r>
              <a:rPr lang="en-US" sz="1800" dirty="0">
                <a:latin typeface="Arial"/>
                <a:cs typeface="Arial"/>
              </a:rPr>
              <a:t>It requires large memory for storing the entire training dataset for prediction</a:t>
            </a:r>
          </a:p>
          <a:p>
            <a:pPr lvl="1" algn="just"/>
            <a:r>
              <a:rPr lang="en-US" sz="1800" dirty="0">
                <a:latin typeface="Arial"/>
                <a:cs typeface="Arial"/>
              </a:rPr>
              <a:t>It requires scaling of data because KNN uses the Euclidean distance between two data points to find nearest neighbors. Euclidean distance is sensitive to magnitudes. The features with high magnitudes will weight more than features with low magnitudes</a:t>
            </a:r>
          </a:p>
          <a:p>
            <a:pPr lvl="1" algn="just"/>
            <a:r>
              <a:rPr lang="en-US" sz="1800" dirty="0">
                <a:latin typeface="Arial"/>
                <a:cs typeface="Arial"/>
              </a:rPr>
              <a:t>It is not suitable for large dimensional data.</a:t>
            </a:r>
          </a:p>
        </p:txBody>
      </p:sp>
    </p:spTree>
    <p:extLst>
      <p:ext uri="{BB962C8B-B14F-4D97-AF65-F5344CB8AC3E}">
        <p14:creationId xmlns:p14="http://schemas.microsoft.com/office/powerpoint/2010/main" val="1958572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76" y="1402063"/>
            <a:ext cx="6400847" cy="4572033"/>
          </a:xfrm>
          <a:prstGeom prst="rect">
            <a:avLst/>
          </a:prstGeom>
        </p:spPr>
      </p:pic>
      <p:sp>
        <p:nvSpPr>
          <p:cNvPr id="4" name="Rectangle 3"/>
          <p:cNvSpPr/>
          <p:nvPr/>
        </p:nvSpPr>
        <p:spPr>
          <a:xfrm>
            <a:off x="4043514" y="5974096"/>
            <a:ext cx="4104970" cy="369332"/>
          </a:xfrm>
          <a:prstGeom prst="rect">
            <a:avLst/>
          </a:prstGeom>
        </p:spPr>
        <p:txBody>
          <a:bodyPr wrap="none">
            <a:spAutoFit/>
          </a:bodyPr>
          <a:lstStyle/>
          <a:p>
            <a:r>
              <a:rPr lang="fr-CH" dirty="0"/>
              <a:t>https://scrnaseq-course.cog.sanger.ac.uk/</a:t>
            </a:r>
          </a:p>
        </p:txBody>
      </p:sp>
    </p:spTree>
    <p:extLst>
      <p:ext uri="{BB962C8B-B14F-4D97-AF65-F5344CB8AC3E}">
        <p14:creationId xmlns:p14="http://schemas.microsoft.com/office/powerpoint/2010/main" val="3858683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p:txBody>
              <a:bodyPr/>
              <a:lstStyle/>
              <a:p>
                <a:r>
                  <a:rPr lang="en-CH" dirty="0"/>
                  <a:t>In logistic regression we assume that our data is linearly separable by a hyperplane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h</m:t>
                        </m:r>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0</m:t>
                            </m:r>
                          </m:sub>
                        </m:sSub>
                        <m:r>
                          <a:rPr lang="fr-CH" i="1">
                            <a:latin typeface="Cambria Math" panose="02040503050406030204" pitchFamily="18" charset="0"/>
                          </a:rPr>
                          <m:t>+</m:t>
                        </m:r>
                        <m:nary>
                          <m:naryPr>
                            <m:chr m:val="∑"/>
                            <m:ctrlPr>
                              <a:rPr lang="fr-CH"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𝑀</m:t>
                            </m:r>
                          </m:sup>
                          <m:e>
                            <m:sSub>
                              <m:sSubPr>
                                <m:ctrlPr>
                                  <a:rPr lang="fr-CH"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m:t>
                                </m:r>
                              </m:sub>
                            </m:sSub>
                            <m:sSub>
                              <m:sSubPr>
                                <m:ctrlPr>
                                  <a:rPr lang="fr-CH"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e>
                        </m:nary>
                        <m:r>
                          <a:rPr lang="fr-CH" b="0" i="1" smtClean="0">
                            <a:latin typeface="Cambria Math" panose="02040503050406030204" pitchFamily="18" charset="0"/>
                          </a:rPr>
                          <m:t>=</m:t>
                        </m:r>
                        <m:r>
                          <a:rPr lang="fr-CH" b="0" i="1" smtClean="0">
                            <a:latin typeface="Cambria Math" panose="02040503050406030204" pitchFamily="18" charset="0"/>
                          </a:rPr>
                          <m:t>𝑤</m:t>
                        </m:r>
                      </m:e>
                      <m:sub>
                        <m:r>
                          <a:rPr lang="fr-CH" b="0" i="1" smtClean="0">
                            <a:latin typeface="Cambria Math" panose="02040503050406030204" pitchFamily="18" charset="0"/>
                          </a:rPr>
                          <m:t>0</m:t>
                        </m:r>
                      </m:sub>
                    </m:sSub>
                    <m:r>
                      <a:rPr lang="fr-CH" b="0" i="1" smtClean="0">
                        <a:latin typeface="Cambria Math" panose="02040503050406030204" pitchFamily="18" charset="0"/>
                      </a:rPr>
                      <m:t>+</m:t>
                    </m:r>
                    <m:r>
                      <a:rPr lang="fr-CH" b="1" i="1" smtClean="0">
                        <a:latin typeface="Cambria Math" panose="02040503050406030204" pitchFamily="18" charset="0"/>
                      </a:rPr>
                      <m:t>𝒘</m:t>
                    </m:r>
                    <m:r>
                      <a:rPr lang="fr-CH" b="0"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dirty="0" smtClean="0">
                        <a:latin typeface="Cambria Math" panose="02040503050406030204" pitchFamily="18" charset="0"/>
                      </a:rPr>
                      <m:t>𝒙</m:t>
                    </m:r>
                    <m:r>
                      <a:rPr lang="fr-CH" b="0" i="1" dirty="0" smtClean="0">
                        <a:latin typeface="Cambria Math" panose="02040503050406030204" pitchFamily="18" charset="0"/>
                      </a:rPr>
                      <m:t>=0</m:t>
                    </m:r>
                  </m:oMath>
                </a14:m>
                <a:r>
                  <a:rPr lang="en-CH" dirty="0"/>
                  <a:t>.</a:t>
                </a:r>
              </a:p>
              <a:p>
                <a:r>
                  <a:rPr lang="en-CH" dirty="0"/>
                  <a:t>We assume a sigmoid shaped class probability distribution </a:t>
                </a:r>
                <a14:m>
                  <m:oMath xmlns:m="http://schemas.openxmlformats.org/officeDocument/2006/math">
                    <m:r>
                      <a:rPr lang="en-CH" i="1" dirty="0" smtClean="0">
                        <a:latin typeface="Cambria Math" panose="02040503050406030204" pitchFamily="18" charset="0"/>
                      </a:rPr>
                      <m:t>𝑝</m:t>
                    </m:r>
                  </m:oMath>
                </a14:m>
                <a:r>
                  <a:rPr lang="en-CH" dirty="0"/>
                  <a:t>, which only depends on the distance </a:t>
                </a:r>
                <a14:m>
                  <m:oMath xmlns:m="http://schemas.openxmlformats.org/officeDocument/2006/math">
                    <m:r>
                      <a:rPr lang="en-CH" i="1" dirty="0" smtClean="0">
                        <a:latin typeface="Cambria Math" panose="02040503050406030204" pitchFamily="18" charset="0"/>
                      </a:rPr>
                      <m:t>𝑑</m:t>
                    </m:r>
                  </m:oMath>
                </a14:m>
                <a:r>
                  <a:rPr lang="en-CH" dirty="0"/>
                  <a:t> to </a:t>
                </a:r>
                <a14:m>
                  <m:oMath xmlns:m="http://schemas.openxmlformats.org/officeDocument/2006/math">
                    <m:r>
                      <a:rPr lang="en-CH" i="1" dirty="0" smtClean="0">
                        <a:latin typeface="Cambria Math" panose="02040503050406030204" pitchFamily="18" charset="0"/>
                      </a:rPr>
                      <m:t>h</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𝑑</m:t>
                    </m:r>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num>
                      <m:den>
                        <m:d>
                          <m:dPr>
                            <m:begChr m:val="‖"/>
                            <m:endChr m:val="‖"/>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𝒘</m:t>
                            </m:r>
                          </m:e>
                        </m:d>
                      </m:den>
                    </m:f>
                  </m:oMath>
                </a14:m>
                <a:endParaRPr lang="en-CH" dirty="0"/>
              </a:p>
              <a:p>
                <a:endParaRPr lang="en-CH" dirty="0"/>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blipFill>
                <a:blip r:embed="rId2"/>
                <a:stretch>
                  <a:fillRect l="-1086" t="-6977" r="-48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4F5EE34-7299-F14C-B8AD-BD39277E484B}"/>
              </a:ext>
            </a:extLst>
          </p:cNvPr>
          <p:cNvPicPr>
            <a:picLocks noChangeAspect="1"/>
          </p:cNvPicPr>
          <p:nvPr/>
        </p:nvPicPr>
        <p:blipFill>
          <a:blip r:embed="rId3"/>
          <a:stretch>
            <a:fillRect/>
          </a:stretch>
        </p:blipFill>
        <p:spPr>
          <a:xfrm>
            <a:off x="579785" y="4339224"/>
            <a:ext cx="4771424" cy="1742791"/>
          </a:xfrm>
          <a:prstGeom prst="rect">
            <a:avLst/>
          </a:prstGeom>
        </p:spPr>
      </p:pic>
      <p:pic>
        <p:nvPicPr>
          <p:cNvPr id="6" name="Picture 5">
            <a:extLst>
              <a:ext uri="{FF2B5EF4-FFF2-40B4-BE49-F238E27FC236}">
                <a16:creationId xmlns:a16="http://schemas.microsoft.com/office/drawing/2014/main" id="{FEC26079-315F-A049-BB74-8CFD2AF3785B}"/>
              </a:ext>
            </a:extLst>
          </p:cNvPr>
          <p:cNvPicPr>
            <a:picLocks noChangeAspect="1"/>
          </p:cNvPicPr>
          <p:nvPr/>
        </p:nvPicPr>
        <p:blipFill>
          <a:blip r:embed="rId4"/>
          <a:stretch>
            <a:fillRect/>
          </a:stretch>
        </p:blipFill>
        <p:spPr>
          <a:xfrm>
            <a:off x="5590964" y="4126215"/>
            <a:ext cx="2038350" cy="1955800"/>
          </a:xfrm>
          <a:prstGeom prst="rect">
            <a:avLst/>
          </a:prstGeom>
        </p:spPr>
      </p:pic>
      <p:pic>
        <p:nvPicPr>
          <p:cNvPr id="7" name="Picture 6">
            <a:extLst>
              <a:ext uri="{FF2B5EF4-FFF2-40B4-BE49-F238E27FC236}">
                <a16:creationId xmlns:a16="http://schemas.microsoft.com/office/drawing/2014/main" id="{1D6460D7-5457-8147-AD7C-1204233EC00B}"/>
              </a:ext>
            </a:extLst>
          </p:cNvPr>
          <p:cNvPicPr>
            <a:picLocks noChangeAspect="1"/>
          </p:cNvPicPr>
          <p:nvPr/>
        </p:nvPicPr>
        <p:blipFill>
          <a:blip r:embed="rId5"/>
          <a:stretch>
            <a:fillRect/>
          </a:stretch>
        </p:blipFill>
        <p:spPr>
          <a:xfrm>
            <a:off x="7760949" y="4157303"/>
            <a:ext cx="3954333" cy="1893624"/>
          </a:xfrm>
          <a:prstGeom prst="rect">
            <a:avLst/>
          </a:prstGeom>
        </p:spPr>
      </p:pic>
      <p:pic>
        <p:nvPicPr>
          <p:cNvPr id="8" name="Picture 7">
            <a:extLst>
              <a:ext uri="{FF2B5EF4-FFF2-40B4-BE49-F238E27FC236}">
                <a16:creationId xmlns:a16="http://schemas.microsoft.com/office/drawing/2014/main" id="{78B67F19-2356-144A-8E96-DE09526BD74B}"/>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1786713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fontScale="85000" lnSpcReduction="20000"/>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=1</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r>
                          <a:rPr lang="fr-CH" b="0" i="1" dirty="0" smtClean="0">
                            <a:latin typeface="Cambria Math" panose="02040503050406030204" pitchFamily="18" charset="0"/>
                            <a:ea typeface="Cambria Math" panose="02040503050406030204" pitchFamily="18" charset="0"/>
                          </a:rPr>
                          <m:t>1</m:t>
                        </m:r>
                      </m:num>
                      <m:den>
                        <m:r>
                          <a:rPr lang="fr-CH" b="0" i="1" dirty="0" smtClean="0">
                            <a:latin typeface="Cambria Math" panose="02040503050406030204" pitchFamily="18" charset="0"/>
                            <a:ea typeface="Cambria Math" panose="02040503050406030204" pitchFamily="18" charset="0"/>
                          </a:rPr>
                          <m:t>1+</m:t>
                        </m:r>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r>
                              <a:rPr lang="fr-CH" b="0" i="1" dirty="0" smtClean="0">
                                <a:latin typeface="Cambria Math" panose="02040503050406030204" pitchFamily="18" charset="0"/>
                                <a:ea typeface="Cambria Math" panose="02040503050406030204" pitchFamily="18" charset="0"/>
                              </a:rPr>
                              <m:t>−</m:t>
                            </m:r>
                            <m:d>
                              <m:dPr>
                                <m:ctrlPr>
                                  <a:rPr lang="fr-CH" b="0" i="1" dirty="0"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e>
                            </m:d>
                          </m:sup>
                        </m:sSup>
                      </m:den>
                    </m:f>
                    <m:r>
                      <a:rPr lang="fr-CH" b="0" i="1" dirty="0" smtClean="0">
                        <a:latin typeface="Cambria Math" panose="02040503050406030204" pitchFamily="18" charset="0"/>
                        <a:ea typeface="Cambria Math" panose="02040503050406030204" pitchFamily="18" charset="0"/>
                      </a:rPr>
                      <m:t>⟺</m:t>
                    </m:r>
                    <m:func>
                      <m:funcPr>
                        <m:ctrlPr>
                          <a:rPr lang="en-GB" i="1" smtClean="0">
                            <a:latin typeface="Cambria Math" panose="02040503050406030204" pitchFamily="18" charset="0"/>
                          </a:rPr>
                        </m:ctrlPr>
                      </m:funcPr>
                      <m:fName>
                        <m:r>
                          <m:rPr>
                            <m:sty m:val="p"/>
                          </m:rPr>
                          <a:rPr lang="en-GB" i="0" smtClean="0">
                            <a:latin typeface="Cambria Math" panose="02040503050406030204" pitchFamily="18" charset="0"/>
                          </a:rPr>
                          <m:t>log</m:t>
                        </m:r>
                      </m:fName>
                      <m:e>
                        <m:f>
                          <m:fPr>
                            <m:ctrlPr>
                              <a:rPr lang="en-GB" i="1" smtClean="0">
                                <a:latin typeface="Cambria Math" panose="02040503050406030204" pitchFamily="18" charset="0"/>
                              </a:rPr>
                            </m:ctrlPr>
                          </m:fPr>
                          <m:num>
                            <m:r>
                              <a:rPr lang="fr-CH" b="0" i="1" smtClean="0">
                                <a:latin typeface="Cambria Math" panose="02040503050406030204" pitchFamily="18" charset="0"/>
                              </a:rPr>
                              <m:t>𝑝</m:t>
                            </m:r>
                          </m:num>
                          <m:den>
                            <m:r>
                              <a:rPr lang="fr-CH" b="0" i="1" smtClean="0">
                                <a:latin typeface="Cambria Math" panose="02040503050406030204" pitchFamily="18" charset="0"/>
                              </a:rPr>
                              <m:t>1−</m:t>
                            </m:r>
                            <m:r>
                              <a:rPr lang="fr-CH" b="0" i="1" smtClean="0">
                                <a:latin typeface="Cambria Math" panose="02040503050406030204" pitchFamily="18" charset="0"/>
                              </a:rPr>
                              <m:t>𝑝</m:t>
                            </m:r>
                          </m:den>
                        </m:f>
                        <m:r>
                          <a:rPr lang="fr-CH" b="0" i="1" smtClean="0">
                            <a:latin typeface="Cambria Math" panose="02040503050406030204" pitchFamily="18" charset="0"/>
                          </a:rPr>
                          <m:t>=</m:t>
                        </m:r>
                      </m:e>
                    </m:func>
                  </m:oMath>
                </a14:m>
                <a:r>
                  <a:rPr lang="fr-CH" dirty="0">
                    <a:ea typeface="Cambria Math" panose="02040503050406030204" pitchFamily="18" charset="0"/>
                  </a:rPr>
                  <a:t> </a:t>
                </a:r>
                <a14:m>
                  <m:oMath xmlns:m="http://schemas.openxmlformats.org/officeDocument/2006/math">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oMath>
                </a14:m>
                <a:endParaRPr lang="fr-CH" dirty="0"/>
              </a:p>
              <a:p>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r>
                      <a:rPr lang="fr-CH" i="1" dirty="0">
                        <a:latin typeface="Cambria Math" panose="02040503050406030204" pitchFamily="18" charset="0"/>
                        <a:ea typeface="Cambria Math" panose="02040503050406030204" pitchFamily="18" charset="0"/>
                      </a:rPr>
                      <m:t>=</m:t>
                    </m:r>
                    <m:r>
                      <a:rPr lang="fr-CH" b="0" i="0" dirty="0" smtClean="0">
                        <a:latin typeface="Cambria Math" panose="02040503050406030204" pitchFamily="18" charset="0"/>
                        <a:ea typeface="Cambria Math" panose="02040503050406030204" pitchFamily="18" charset="0"/>
                      </a:rPr>
                      <m:t>1−</m:t>
                    </m:r>
                  </m:oMath>
                </a14:m>
                <a:r>
                  <a:rPr lang="fr-CH" dirty="0">
                    <a:ea typeface="Cambria Math" panose="02040503050406030204" pitchFamily="18" charset="0"/>
                  </a:rPr>
                  <a:t> </a:t>
                </a:r>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oMath>
                </a14:m>
                <a:br>
                  <a:rPr lang="fr-CH" dirty="0"/>
                </a:br>
                <a:endParaRPr lang="en-CH" dirty="0"/>
              </a:p>
              <a:p>
                <a:r>
                  <a:rPr lang="en-CH" dirty="0">
                    <a:solidFill>
                      <a:schemeClr val="accent2"/>
                    </a:solidFill>
                  </a:rPr>
                  <a:t>Loss functions:</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smtClean="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d>
                        <m:dPr>
                          <m:begChr m:val="{"/>
                          <m:endChr m:val="}"/>
                          <m:ctrlPr>
                            <a:rPr lang="fr-CH" b="0" i="1" smtClean="0">
                              <a:latin typeface="Cambria Math" panose="02040503050406030204" pitchFamily="18" charset="0"/>
                              <a:ea typeface="Cambria Math" panose="02040503050406030204" pitchFamily="18" charset="0"/>
                            </a:rPr>
                          </m:ctrlPr>
                        </m:dPr>
                        <m:e>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1</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e>
                              </m:func>
                              <m:r>
                                <a:rPr lang="fr-CH" i="1">
                                  <a:latin typeface="Cambria Math" panose="02040503050406030204" pitchFamily="18" charset="0"/>
                                  <a:ea typeface="Cambria Math" panose="02040503050406030204" pitchFamily="18" charset="0"/>
                                </a:rPr>
                                <m:t>+</m:t>
                              </m:r>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0</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e>
                                  </m:func>
                                </m:e>
                              </m:nary>
                            </m:e>
                          </m:nary>
                        </m:e>
                      </m:d>
                    </m:oMath>
                  </m:oMathPara>
                </a14:m>
                <a:endParaRPr lang="en-CH" dirty="0"/>
              </a:p>
              <a:p>
                <a:r>
                  <a:rPr lang="en-CH" dirty="0">
                    <a:solidFill>
                      <a:schemeClr val="accent2"/>
                    </a:solidFill>
                    <a:latin typeface="Cambria Math" panose="02040503050406030204" pitchFamily="18" charset="0"/>
                    <a:ea typeface="Cambria Math" panose="02040503050406030204" pitchFamily="18" charset="0"/>
                  </a:rPr>
                  <a:t>Regularization: keep </a:t>
                </a:r>
                <a14:m>
                  <m:oMath xmlns:m="http://schemas.openxmlformats.org/officeDocument/2006/math">
                    <m:r>
                      <a:rPr lang="fr-CH" b="1" i="1">
                        <a:solidFill>
                          <a:schemeClr val="accent2"/>
                        </a:solidFill>
                        <a:latin typeface="Cambria Math" panose="02040503050406030204" pitchFamily="18" charset="0"/>
                      </a:rPr>
                      <m:t>𝒘</m:t>
                    </m:r>
                  </m:oMath>
                </a14:m>
                <a:r>
                  <a:rPr lang="en-CH" dirty="0">
                    <a:solidFill>
                      <a:schemeClr val="accent2"/>
                    </a:solidFill>
                    <a:latin typeface="Cambria Math" panose="02040503050406030204" pitchFamily="18" charset="0"/>
                    <a:ea typeface="Cambria Math" panose="02040503050406030204" pitchFamily="18" charset="0"/>
                  </a:rPr>
                  <a:t> small and boundary smooth:</a:t>
                </a:r>
                <a:br>
                  <a:rPr lang="en-CH" dirty="0">
                    <a:solidFill>
                      <a:schemeClr val="accent2"/>
                    </a:solidFill>
                    <a:latin typeface="Cambria Math" panose="02040503050406030204" pitchFamily="18" charset="0"/>
                    <a:ea typeface="Cambria Math" panose="02040503050406030204" pitchFamily="18" charset="0"/>
                  </a:rPr>
                </a:br>
                <a:endParaRPr lang="en-CH" dirty="0">
                  <a:solidFill>
                    <a:schemeClr val="accent2"/>
                  </a:solidFill>
                  <a:latin typeface="Cambria Math" panose="02040503050406030204" pitchFamily="18" charset="0"/>
                  <a:ea typeface="Cambria Math" panose="02040503050406030204" pitchFamily="18" charset="0"/>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b="0" i="0" dirty="0" smtClean="0">
                        <a:latin typeface="Cambria Math" panose="02040503050406030204" pitchFamily="18" charset="0"/>
                      </a:rPr>
                      <m:t>+</m:t>
                    </m:r>
                    <m:f>
                      <m:fPr>
                        <m:ctrlPr>
                          <a:rPr lang="fr-CH" b="0" i="1" dirty="0" smtClean="0">
                            <a:latin typeface="Cambria Math" panose="02040503050406030204" pitchFamily="18" charset="0"/>
                          </a:rPr>
                        </m:ctrlPr>
                      </m:fPr>
                      <m:num>
                        <m:r>
                          <a:rPr lang="fr-CH" b="0" i="1" dirty="0" smtClean="0">
                            <a:latin typeface="Cambria Math" panose="02040503050406030204" pitchFamily="18" charset="0"/>
                          </a:rPr>
                          <m:t>1</m:t>
                        </m:r>
                      </m:num>
                      <m:den>
                        <m:r>
                          <a:rPr lang="fr-CH" b="0" i="1" dirty="0" smtClean="0">
                            <a:latin typeface="Cambria Math" panose="02040503050406030204" pitchFamily="18" charset="0"/>
                          </a:rPr>
                          <m:t>𝐶</m:t>
                        </m:r>
                      </m:den>
                    </m:f>
                    <m:nary>
                      <m:naryPr>
                        <m:chr m:val="∑"/>
                        <m:ctrlPr>
                          <a:rPr lang="fr-CH" b="0" i="1" dirty="0" smtClean="0">
                            <a:latin typeface="Cambria Math" panose="02040503050406030204" pitchFamily="18" charset="0"/>
                          </a:rPr>
                        </m:ctrlPr>
                      </m:naryPr>
                      <m:sub>
                        <m:r>
                          <m:rPr>
                            <m:brk m:alnAt="23"/>
                          </m:rPr>
                          <a:rPr lang="fr-CH" b="0" i="1" dirty="0" smtClean="0">
                            <a:latin typeface="Cambria Math" panose="02040503050406030204" pitchFamily="18" charset="0"/>
                          </a:rPr>
                          <m:t>𝑖</m:t>
                        </m:r>
                        <m:r>
                          <a:rPr lang="fr-CH" b="0" i="1" dirty="0" smtClean="0">
                            <a:latin typeface="Cambria Math" panose="02040503050406030204" pitchFamily="18" charset="0"/>
                          </a:rPr>
                          <m:t>=1</m:t>
                        </m:r>
                      </m:sub>
                      <m:sup>
                        <m:r>
                          <a:rPr lang="fr-CH" b="0" i="1" dirty="0" smtClean="0">
                            <a:latin typeface="Cambria Math" panose="02040503050406030204" pitchFamily="18" charset="0"/>
                          </a:rPr>
                          <m:t>𝑁</m:t>
                        </m:r>
                      </m:sup>
                      <m:e>
                        <m:d>
                          <m:dPr>
                            <m:begChr m:val="|"/>
                            <m:endChr m:val="|"/>
                            <m:ctrlPr>
                              <a:rPr lang="fr-CH" b="0" i="1" dirty="0" smtClean="0">
                                <a:latin typeface="Cambria Math" panose="02040503050406030204" pitchFamily="18" charset="0"/>
                              </a:rPr>
                            </m:ctrlPr>
                          </m:dPr>
                          <m:e>
                            <m:sSub>
                              <m:sSubPr>
                                <m:ctrlPr>
                                  <a:rPr lang="fr-CH" b="0" i="1" dirty="0" smtClean="0">
                                    <a:latin typeface="Cambria Math" panose="02040503050406030204" pitchFamily="18" charset="0"/>
                                  </a:rPr>
                                </m:ctrlPr>
                              </m:sSub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Sub>
                          </m:e>
                        </m:d>
                      </m:e>
                    </m:nary>
                  </m:oMath>
                </a14:m>
                <a:r>
                  <a:rPr lang="en-CH" dirty="0"/>
                  <a:t>    		: </a:t>
                </a:r>
                <a:r>
                  <a:rPr lang="en-CH" dirty="0">
                    <a:solidFill>
                      <a:schemeClr val="accent2"/>
                    </a:solidFill>
                  </a:rPr>
                  <a:t>lasso or ‘l1’</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smtClean="0">
                                <a:latin typeface="Cambria Math" panose="02040503050406030204" pitchFamily="18" charset="0"/>
                              </a:rPr>
                            </m:ctrlPr>
                          </m:sSubSup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up>
                            <m:r>
                              <a:rPr lang="fr-CH" b="0" i="1" dirty="0" smtClean="0">
                                <a:latin typeface="Cambria Math" panose="02040503050406030204" pitchFamily="18" charset="0"/>
                              </a:rPr>
                              <m:t>2</m:t>
                            </m:r>
                          </m:sup>
                        </m:sSubSup>
                      </m:e>
                    </m:nary>
                  </m:oMath>
                </a14:m>
                <a:r>
                  <a:rPr lang="en-CH" dirty="0"/>
                  <a:t> 			: </a:t>
                </a:r>
                <a:r>
                  <a:rPr lang="en-CH" dirty="0">
                    <a:solidFill>
                      <a:schemeClr val="accent2"/>
                    </a:solidFill>
                  </a:rPr>
                  <a:t>ridge or ‘l2’</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a:latin typeface="Cambria Math" panose="02040503050406030204" pitchFamily="18" charset="0"/>
                              </a:rPr>
                            </m:ctrlPr>
                          </m:sSubSupPr>
                          <m:e>
                            <m:r>
                              <a:rPr lang="fr-CH" i="1" dirty="0" smtClean="0">
                                <a:latin typeface="Cambria Math" panose="02040503050406030204" pitchFamily="18" charset="0"/>
                                <a:ea typeface="Cambria Math" panose="02040503050406030204" pitchFamily="18" charset="0"/>
                              </a:rPr>
                              <m:t>𝛼</m:t>
                            </m:r>
                            <m:d>
                              <m:dPr>
                                <m:begChr m:val="|"/>
                                <m:endChr m:val="|"/>
                                <m:ctrlPr>
                                  <a:rPr lang="fr-CH" i="1" dirty="0">
                                    <a:latin typeface="Cambria Math" panose="02040503050406030204" pitchFamily="18" charset="0"/>
                                  </a:rPr>
                                </m:ctrlPr>
                              </m:dPr>
                              <m:e>
                                <m:sSub>
                                  <m:sSubPr>
                                    <m:ctrlPr>
                                      <a:rPr lang="fr-CH" i="1" dirty="0">
                                        <a:latin typeface="Cambria Math" panose="02040503050406030204" pitchFamily="18" charset="0"/>
                                      </a:rPr>
                                    </m:ctrlPr>
                                  </m:sSubPr>
                                  <m:e>
                                    <m:r>
                                      <a:rPr lang="fr-CH" i="1" dirty="0">
                                        <a:latin typeface="Cambria Math" panose="02040503050406030204" pitchFamily="18" charset="0"/>
                                      </a:rPr>
                                      <m:t>𝑤</m:t>
                                    </m:r>
                                  </m:e>
                                  <m:sub>
                                    <m:r>
                                      <a:rPr lang="fr-CH" i="1" dirty="0">
                                        <a:latin typeface="Cambria Math" panose="02040503050406030204" pitchFamily="18" charset="0"/>
                                      </a:rPr>
                                      <m:t>𝑖</m:t>
                                    </m:r>
                                  </m:sub>
                                </m:sSub>
                              </m:e>
                            </m:d>
                            <m:r>
                              <a:rPr lang="fr-CH" b="0" i="1" dirty="0" smtClean="0">
                                <a:latin typeface="Cambria Math" panose="02040503050406030204" pitchFamily="18" charset="0"/>
                              </a:rPr>
                              <m:t>+</m:t>
                            </m:r>
                            <m:d>
                              <m:dPr>
                                <m:ctrlPr>
                                  <a:rPr lang="fr-CH" b="0" i="1" dirty="0" smtClean="0">
                                    <a:latin typeface="Cambria Math" panose="02040503050406030204" pitchFamily="18" charset="0"/>
                                  </a:rPr>
                                </m:ctrlPr>
                              </m:dPr>
                              <m:e>
                                <m:r>
                                  <a:rPr lang="fr-CH" b="0" i="1" dirty="0" smtClean="0">
                                    <a:latin typeface="Cambria Math" panose="02040503050406030204" pitchFamily="18" charset="0"/>
                                  </a:rPr>
                                  <m:t>1−</m:t>
                                </m:r>
                                <m:r>
                                  <a:rPr lang="fr-CH" b="0" i="1" dirty="0" smtClean="0">
                                    <a:latin typeface="Cambria Math" panose="02040503050406030204" pitchFamily="18" charset="0"/>
                                    <a:ea typeface="Cambria Math" panose="02040503050406030204" pitchFamily="18" charset="0"/>
                                  </a:rPr>
                                  <m:t>𝛼</m:t>
                                </m:r>
                              </m:e>
                            </m:d>
                            <m:r>
                              <a:rPr lang="fr-CH" i="1" dirty="0">
                                <a:latin typeface="Cambria Math" panose="02040503050406030204" pitchFamily="18" charset="0"/>
                              </a:rPr>
                              <m:t>𝑤</m:t>
                            </m:r>
                          </m:e>
                          <m:sub>
                            <m:r>
                              <a:rPr lang="fr-CH" i="1" dirty="0">
                                <a:latin typeface="Cambria Math" panose="02040503050406030204" pitchFamily="18" charset="0"/>
                              </a:rPr>
                              <m:t>𝑖</m:t>
                            </m:r>
                          </m:sub>
                          <m:sup>
                            <m:r>
                              <a:rPr lang="fr-CH" i="1" dirty="0">
                                <a:latin typeface="Cambria Math" panose="02040503050406030204" pitchFamily="18" charset="0"/>
                              </a:rPr>
                              <m:t>2</m:t>
                            </m:r>
                          </m:sup>
                        </m:sSubSup>
                      </m:e>
                    </m:nary>
                  </m:oMath>
                </a14:m>
                <a:r>
                  <a:rPr lang="en-CH" dirty="0"/>
                  <a:t> 	: </a:t>
                </a:r>
                <a:r>
                  <a:rPr lang="en-CH" dirty="0">
                    <a:solidFill>
                      <a:schemeClr val="accent2"/>
                    </a:solidFill>
                  </a:rPr>
                  <a:t>elasticnet</a:t>
                </a:r>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2"/>
                <a:stretch>
                  <a:fillRect l="-844" t="-1579" b="-815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C5962560-6872-EE4E-9766-34991BF1D70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8725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870925B8-1536-C546-87DE-EFFF2537C2DF}"/>
              </a:ext>
            </a:extLst>
          </p:cNvPr>
          <p:cNvPicPr>
            <a:picLocks noChangeAspect="1"/>
          </p:cNvPicPr>
          <p:nvPr/>
        </p:nvPicPr>
        <p:blipFill>
          <a:blip r:embed="rId2"/>
          <a:stretch>
            <a:fillRect/>
          </a:stretch>
        </p:blipFill>
        <p:spPr>
          <a:xfrm>
            <a:off x="5964782" y="2546976"/>
            <a:ext cx="6227218" cy="2932656"/>
          </a:xfrm>
          <a:prstGeom prst="rect">
            <a:avLst/>
          </a:prstGeom>
        </p:spPr>
      </p:pic>
      <p:pic>
        <p:nvPicPr>
          <p:cNvPr id="8" name="Picture 7">
            <a:extLst>
              <a:ext uri="{FF2B5EF4-FFF2-40B4-BE49-F238E27FC236}">
                <a16:creationId xmlns:a16="http://schemas.microsoft.com/office/drawing/2014/main" id="{A5B7AE2A-8735-3941-8012-038B8574C0FB}"/>
              </a:ext>
            </a:extLst>
          </p:cNvPr>
          <p:cNvPicPr>
            <a:picLocks noChangeAspect="1"/>
          </p:cNvPicPr>
          <p:nvPr/>
        </p:nvPicPr>
        <p:blipFill>
          <a:blip r:embed="rId3"/>
          <a:stretch>
            <a:fillRect/>
          </a:stretch>
        </p:blipFill>
        <p:spPr>
          <a:xfrm>
            <a:off x="0" y="2631343"/>
            <a:ext cx="5964781" cy="2809065"/>
          </a:xfrm>
          <a:prstGeom prst="rect">
            <a:avLst/>
          </a:prstGeom>
        </p:spPr>
      </p:pic>
      <p:sp>
        <p:nvSpPr>
          <p:cNvPr id="9" name="TextBox 8">
            <a:extLst>
              <a:ext uri="{FF2B5EF4-FFF2-40B4-BE49-F238E27FC236}">
                <a16:creationId xmlns:a16="http://schemas.microsoft.com/office/drawing/2014/main" id="{608EE670-E927-3A44-8690-50E022A0470C}"/>
              </a:ext>
            </a:extLst>
          </p:cNvPr>
          <p:cNvSpPr txBox="1"/>
          <p:nvPr/>
        </p:nvSpPr>
        <p:spPr>
          <a:xfrm>
            <a:off x="2638960" y="1934166"/>
            <a:ext cx="657552" cy="369332"/>
          </a:xfrm>
          <a:prstGeom prst="rect">
            <a:avLst/>
          </a:prstGeom>
          <a:noFill/>
        </p:spPr>
        <p:txBody>
          <a:bodyPr wrap="none" rtlCol="0">
            <a:spAutoFit/>
          </a:bodyPr>
          <a:lstStyle/>
          <a:p>
            <a:r>
              <a:rPr lang="en-CH" dirty="0"/>
              <a:t>C=10</a:t>
            </a:r>
          </a:p>
        </p:txBody>
      </p:sp>
      <p:sp>
        <p:nvSpPr>
          <p:cNvPr id="10" name="TextBox 9">
            <a:extLst>
              <a:ext uri="{FF2B5EF4-FFF2-40B4-BE49-F238E27FC236}">
                <a16:creationId xmlns:a16="http://schemas.microsoft.com/office/drawing/2014/main" id="{43FD1500-E93B-A041-B254-42086DAB4B2D}"/>
              </a:ext>
            </a:extLst>
          </p:cNvPr>
          <p:cNvSpPr txBox="1"/>
          <p:nvPr/>
        </p:nvSpPr>
        <p:spPr>
          <a:xfrm>
            <a:off x="8603741" y="1915297"/>
            <a:ext cx="949299" cy="369332"/>
          </a:xfrm>
          <a:prstGeom prst="rect">
            <a:avLst/>
          </a:prstGeom>
          <a:noFill/>
        </p:spPr>
        <p:txBody>
          <a:bodyPr wrap="none" rtlCol="0">
            <a:spAutoFit/>
          </a:bodyPr>
          <a:lstStyle/>
          <a:p>
            <a:r>
              <a:rPr lang="en-CH" dirty="0"/>
              <a:t>C=0.005</a:t>
            </a:r>
          </a:p>
        </p:txBody>
      </p:sp>
      <p:sp>
        <p:nvSpPr>
          <p:cNvPr id="11" name="TextBox 10">
            <a:extLst>
              <a:ext uri="{FF2B5EF4-FFF2-40B4-BE49-F238E27FC236}">
                <a16:creationId xmlns:a16="http://schemas.microsoft.com/office/drawing/2014/main" id="{DA257738-55F5-4C43-B450-007AD99FE83F}"/>
              </a:ext>
            </a:extLst>
          </p:cNvPr>
          <p:cNvSpPr txBox="1"/>
          <p:nvPr/>
        </p:nvSpPr>
        <p:spPr>
          <a:xfrm>
            <a:off x="2131490" y="5834968"/>
            <a:ext cx="8471230" cy="369332"/>
          </a:xfrm>
          <a:prstGeom prst="rect">
            <a:avLst/>
          </a:prstGeom>
          <a:noFill/>
          <a:ln>
            <a:solidFill>
              <a:srgbClr val="FF0000"/>
            </a:solidFill>
          </a:ln>
        </p:spPr>
        <p:txBody>
          <a:bodyPr wrap="none" rtlCol="0">
            <a:spAutoFit/>
          </a:bodyPr>
          <a:lstStyle/>
          <a:p>
            <a:r>
              <a:rPr lang="en-CH" dirty="0"/>
              <a:t>In high dimension with many noisy features the effect of regularization is more important</a:t>
            </a:r>
          </a:p>
        </p:txBody>
      </p:sp>
      <p:pic>
        <p:nvPicPr>
          <p:cNvPr id="12" name="Picture 11">
            <a:extLst>
              <a:ext uri="{FF2B5EF4-FFF2-40B4-BE49-F238E27FC236}">
                <a16:creationId xmlns:a16="http://schemas.microsoft.com/office/drawing/2014/main" id="{1D4D0EBB-98BC-274A-B316-492B9F376C5F}"/>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5593675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a:xfrm>
                <a:off x="165253" y="136525"/>
                <a:ext cx="10515600" cy="1325563"/>
              </a:xfrm>
            </p:spPr>
            <p:txBody>
              <a:bodyPr/>
              <a:lstStyle/>
              <a:p>
                <a:r>
                  <a:rPr lang="en-CH" dirty="0"/>
                  <a:t>Multinomial Logistic Regression (</a:t>
                </a:r>
                <a14:m>
                  <m:oMath xmlns:m="http://schemas.openxmlformats.org/officeDocument/2006/math">
                    <m:r>
                      <a:rPr lang="en-CH" i="1" dirty="0" smtClean="0">
                        <a:latin typeface="Cambria Math" panose="02040503050406030204" pitchFamily="18" charset="0"/>
                      </a:rPr>
                      <m:t>𝐾</m:t>
                    </m:r>
                  </m:oMath>
                </a14:m>
                <a:r>
                  <a:rPr lang="en-CH" dirty="0"/>
                  <a:t> classes)</a:t>
                </a:r>
              </a:p>
            </p:txBody>
          </p:sp>
        </mc:Choice>
        <mc:Fallback xmlns="">
          <p:sp>
            <p:nvSpPr>
              <p:cNvPr id="2" name="Title 1">
                <a:extLst>
                  <a:ext uri="{FF2B5EF4-FFF2-40B4-BE49-F238E27FC236}">
                    <a16:creationId xmlns:a16="http://schemas.microsoft.com/office/drawing/2014/main" id="{FCC1E3DD-A283-AE46-B86D-ACB135A27FAD}"/>
                  </a:ext>
                </a:extLst>
              </p:cNvPr>
              <p:cNvSpPr>
                <a:spLocks noGrp="1" noRot="1" noChangeAspect="1" noMove="1" noResize="1" noEditPoints="1" noAdjustHandles="1" noChangeArrowheads="1" noChangeShapeType="1" noTextEdit="1"/>
              </p:cNvSpPr>
              <p:nvPr>
                <p:ph type="title"/>
              </p:nvPr>
            </p:nvSpPr>
            <p:spPr>
              <a:xfrm>
                <a:off x="165253" y="136525"/>
                <a:ext cx="10515600" cy="1325563"/>
              </a:xfrm>
              <a:blipFill>
                <a:blip r:embed="rId2"/>
                <a:stretch>
                  <a:fillRect l="-229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num>
                      <m:den>
                        <m:nary>
                          <m:naryPr>
                            <m:chr m:val="∑"/>
                            <m:ctrlPr>
                              <a:rPr lang="fr-CH" b="0" i="1" dirty="0" smtClean="0">
                                <a:latin typeface="Cambria Math" panose="02040503050406030204" pitchFamily="18" charset="0"/>
                                <a:ea typeface="Cambria Math" panose="02040503050406030204" pitchFamily="18" charset="0"/>
                              </a:rPr>
                            </m:ctrlPr>
                          </m:naryPr>
                          <m:sub>
                            <m:r>
                              <m:rPr>
                                <m:brk m:alnAt="23"/>
                              </m:rPr>
                              <a:rPr lang="fr-CH" b="0" i="1" dirty="0" smtClean="0">
                                <a:latin typeface="Cambria Math" panose="02040503050406030204" pitchFamily="18" charset="0"/>
                                <a:ea typeface="Cambria Math" panose="02040503050406030204" pitchFamily="18" charset="0"/>
                              </a:rPr>
                              <m:t>𝑖</m:t>
                            </m:r>
                            <m:r>
                              <a:rPr lang="fr-CH" b="0" i="1" dirty="0" smtClean="0">
                                <a:latin typeface="Cambria Math" panose="02040503050406030204" pitchFamily="18" charset="0"/>
                                <a:ea typeface="Cambria Math" panose="02040503050406030204" pitchFamily="18" charset="0"/>
                              </a:rPr>
                              <m:t>=1</m:t>
                            </m:r>
                          </m:sub>
                          <m:sup>
                            <m:r>
                              <a:rPr lang="fr-CH" b="0" i="1" dirty="0" smtClean="0">
                                <a:latin typeface="Cambria Math" panose="02040503050406030204" pitchFamily="18" charset="0"/>
                                <a:ea typeface="Cambria Math" panose="02040503050406030204" pitchFamily="18" charset="0"/>
                              </a:rPr>
                              <m:t>𝐾</m:t>
                            </m:r>
                          </m:sup>
                          <m:e>
                            <m:sSup>
                              <m:sSupPr>
                                <m:ctrlPr>
                                  <a:rPr lang="fr-CH" i="1" dirty="0">
                                    <a:latin typeface="Cambria Math" panose="02040503050406030204" pitchFamily="18" charset="0"/>
                                    <a:ea typeface="Cambria Math" panose="02040503050406030204" pitchFamily="18" charset="0"/>
                                  </a:rPr>
                                </m:ctrlPr>
                              </m:sSupPr>
                              <m:e>
                                <m:r>
                                  <a:rPr lang="fr-CH" i="1" dirty="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e>
                        </m:nary>
                      </m:den>
                    </m:f>
                  </m:oMath>
                </a14:m>
                <a:endParaRPr lang="fr-CH" dirty="0"/>
              </a:p>
              <a:p>
                <a:r>
                  <a:rPr lang="fr-CH" dirty="0">
                    <a:solidFill>
                      <a:schemeClr val="accent2"/>
                    </a:solidFill>
                  </a:rPr>
                  <a:t>Class</a:t>
                </a:r>
                <a:r>
                  <a:rPr lang="fr-CH" dirty="0"/>
                  <a:t> </a:t>
                </a:r>
                <a14:m>
                  <m:oMath xmlns:m="http://schemas.openxmlformats.org/officeDocument/2006/math">
                    <m:r>
                      <a:rPr lang="fr-CH" b="0" i="1" smtClean="0">
                        <a:latin typeface="Cambria Math" panose="02040503050406030204" pitchFamily="18" charset="0"/>
                      </a:rPr>
                      <m:t>𝑦</m:t>
                    </m:r>
                    <m:d>
                      <m:dPr>
                        <m:ctrlPr>
                          <a:rPr lang="fr-CH" b="0" i="1" smtClean="0">
                            <a:latin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r>
                              <a:rPr lang="fr-CH" b="0" i="1" smtClean="0">
                                <a:latin typeface="Cambria Math" panose="02040503050406030204" pitchFamily="18" charset="0"/>
                              </a:rPr>
                              <m:t>𝑘</m:t>
                            </m:r>
                          </m:lim>
                        </m:limLow>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rPr>
                      <m:t>=</m:t>
                    </m:r>
                  </m:oMath>
                </a14:m>
                <a:r>
                  <a:rPr lang="fr-CH" dirty="0"/>
                  <a:t> </a:t>
                </a:r>
                <a14:m>
                  <m:oMath xmlns:m="http://schemas.openxmlformats.org/officeDocument/2006/math">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𝑘</m:t>
                        </m:r>
                      </m:lim>
                    </m:limLow>
                    <m:d>
                      <m:dPr>
                        <m:ctrlPr>
                          <a:rPr lang="fr-CH" i="1" smtClean="0">
                            <a:latin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r>
                          <m:rPr>
                            <m:nor/>
                          </m:rPr>
                          <a:rPr lang="fr-CH" dirty="0"/>
                          <m:t> </m:t>
                        </m:r>
                      </m:e>
                    </m:d>
                  </m:oMath>
                </a14:m>
                <a:endParaRPr lang="en-CH" dirty="0"/>
              </a:p>
              <a:p>
                <a:r>
                  <a:rPr lang="en-CH" dirty="0">
                    <a:solidFill>
                      <a:schemeClr val="accent2"/>
                    </a:solidFill>
                  </a:rPr>
                  <a:t>Loss function</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𝑘</m:t>
                              </m:r>
                            </m:sub>
                          </m:sSub>
                          <m:r>
                            <a:rPr lang="fr-CH" b="1" i="1" dirty="0" smtClean="0">
                              <a:latin typeface="Cambria Math" panose="02040503050406030204" pitchFamily="18" charset="0"/>
                              <a:ea typeface="Cambria Math" panose="02040503050406030204" pitchFamily="18" charset="0"/>
                            </a:rPr>
                            <m:t>,</m:t>
                          </m:r>
                          <m:sSub>
                            <m:sSubPr>
                              <m:ctrlPr>
                                <a:rPr lang="fr-CH" b="1" i="1" dirty="0"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𝒘</m:t>
                              </m:r>
                            </m:e>
                            <m:sub>
                              <m:r>
                                <a:rPr lang="fr-CH" b="1" i="1" dirty="0" smtClean="0">
                                  <a:latin typeface="Cambria Math" panose="02040503050406030204" pitchFamily="18" charset="0"/>
                                  <a:ea typeface="Cambria Math" panose="02040503050406030204" pitchFamily="18" charset="0"/>
                                </a:rPr>
                                <m:t>𝒌</m:t>
                              </m:r>
                            </m:sub>
                          </m:sSub>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𝐾</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e>
                      </m:nary>
                      <m:func>
                        <m:funcPr>
                          <m:ctrlPr>
                            <a:rPr lang="fr-CH" b="0"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ea typeface="Cambria Math" panose="02040503050406030204" pitchFamily="18" charset="0"/>
                        </a:rPr>
                        <m:t>; </m:t>
                      </m:r>
                    </m:oMath>
                    <m:oMath xmlns:m="http://schemas.openxmlformats.org/officeDocument/2006/math">
                      <m:r>
                        <a:rPr lang="fr-CH" b="0" i="1" smtClean="0">
                          <a:latin typeface="Cambria Math" panose="02040503050406030204" pitchFamily="18" charset="0"/>
                          <a:ea typeface="Cambria Math" panose="02040503050406030204" pitchFamily="18" charset="0"/>
                        </a:rPr>
                        <m:t> </m:t>
                      </m:r>
                    </m:oMath>
                  </m:oMathPara>
                </a14:m>
                <a:br>
                  <a:rPr lang="fr-CH" b="0" i="1" dirty="0">
                    <a:latin typeface="Cambria Math" panose="02040503050406030204" pitchFamily="18" charset="0"/>
                    <a:ea typeface="Cambria Math" panose="02040503050406030204" pitchFamily="18" charset="0"/>
                  </a:rPr>
                </a:br>
                <a:endParaRPr lang="fr-CH"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𝑘</m:t>
                          </m:r>
                        </m:sup>
                      </m:sSubSup>
                      <m:r>
                        <a:rPr lang="fr-CH" b="0" i="1" smtClean="0">
                          <a:latin typeface="Cambria Math" panose="02040503050406030204" pitchFamily="18" charset="0"/>
                          <a:ea typeface="Cambria Math" panose="02040503050406030204" pitchFamily="18" charset="0"/>
                        </a:rPr>
                        <m:t>=</m:t>
                      </m:r>
                      <m:d>
                        <m:dPr>
                          <m:begChr m:val="{"/>
                          <m:endChr m:val=""/>
                          <m:ctrlPr>
                            <a:rPr lang="fr-CH" b="0" i="1" smtClean="0">
                              <a:latin typeface="Cambria Math" panose="02040503050406030204" pitchFamily="18" charset="0"/>
                              <a:ea typeface="Cambria Math" panose="02040503050406030204" pitchFamily="18" charset="0"/>
                            </a:rPr>
                          </m:ctrlPr>
                        </m:dPr>
                        <m:e>
                          <m:m>
                            <m:mPr>
                              <m:mcs>
                                <m:mc>
                                  <m:mcPr>
                                    <m:count m:val="1"/>
                                    <m:mcJc m:val="center"/>
                                  </m:mcPr>
                                </m:mc>
                              </m:mcs>
                              <m:ctrlPr>
                                <a:rPr lang="fr-CH" b="0" i="1" smtClean="0">
                                  <a:latin typeface="Cambria Math" panose="02040503050406030204" pitchFamily="18" charset="0"/>
                                  <a:ea typeface="Cambria Math" panose="02040503050406030204" pitchFamily="18" charset="0"/>
                                </a:rPr>
                              </m:ctrlPr>
                            </m:mPr>
                            <m:mr>
                              <m:e>
                                <m:r>
                                  <m:rPr>
                                    <m:brk m:alnAt="7"/>
                                  </m:rP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mr>
                            <m:mr>
                              <m:e>
                                <m:r>
                                  <a:rPr lang="fr-CH" b="0" i="1" smtClean="0">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d>
                                <m:r>
                                  <a:rPr lang="fr-CH" i="1" dirty="0" smtClean="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mr>
                          </m:m>
                        </m:e>
                      </m:d>
                    </m:oMath>
                  </m:oMathPara>
                </a14:m>
                <a:endParaRPr lang="en-CH" dirty="0"/>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3"/>
                <a:stretch>
                  <a:fillRect l="-1086" t="-2105" b="-5473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F154153-7DE8-234B-931C-80C68CF2C742}"/>
              </a:ext>
            </a:extLst>
          </p:cNvPr>
          <p:cNvPicPr>
            <a:picLocks noChangeAspect="1"/>
          </p:cNvPicPr>
          <p:nvPr/>
        </p:nvPicPr>
        <p:blipFill>
          <a:blip r:embed="rId4"/>
          <a:stretch>
            <a:fillRect/>
          </a:stretch>
        </p:blipFill>
        <p:spPr>
          <a:xfrm>
            <a:off x="9804400" y="4470400"/>
            <a:ext cx="2387600" cy="2387600"/>
          </a:xfrm>
          <a:prstGeom prst="rect">
            <a:avLst/>
          </a:prstGeom>
        </p:spPr>
      </p:pic>
      <p:pic>
        <p:nvPicPr>
          <p:cNvPr id="6" name="Picture 5">
            <a:extLst>
              <a:ext uri="{FF2B5EF4-FFF2-40B4-BE49-F238E27FC236}">
                <a16:creationId xmlns:a16="http://schemas.microsoft.com/office/drawing/2014/main" id="{F4EC7B09-D83A-2249-AA3B-457F36E16B6D}"/>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3155650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Logistic</a:t>
            </a:r>
            <a:r>
              <a:rPr lang="fr-CH" sz="4000" dirty="0"/>
              <a:t> </a:t>
            </a:r>
            <a:r>
              <a:rPr lang="fr-CH" sz="4000" dirty="0" err="1"/>
              <a:t>regression</a:t>
            </a:r>
            <a:endParaRPr lang="fr-CH" sz="4000" dirty="0"/>
          </a:p>
        </p:txBody>
      </p:sp>
      <p:pic>
        <p:nvPicPr>
          <p:cNvPr id="4" name="Picture 3"/>
          <p:cNvPicPr>
            <a:picLocks noChangeAspect="1"/>
          </p:cNvPicPr>
          <p:nvPr/>
        </p:nvPicPr>
        <p:blipFill>
          <a:blip r:embed="rId4"/>
          <a:stretch>
            <a:fillRect/>
          </a:stretch>
        </p:blipFill>
        <p:spPr>
          <a:xfrm>
            <a:off x="138112" y="2099310"/>
            <a:ext cx="5819775" cy="3390900"/>
          </a:xfrm>
          <a:prstGeom prst="rect">
            <a:avLst/>
          </a:prstGeom>
        </p:spPr>
      </p:pic>
      <p:pic>
        <p:nvPicPr>
          <p:cNvPr id="12" name="Picture 11"/>
          <p:cNvPicPr>
            <a:picLocks noChangeAspect="1"/>
          </p:cNvPicPr>
          <p:nvPr/>
        </p:nvPicPr>
        <p:blipFill>
          <a:blip r:embed="rId5"/>
          <a:stretch>
            <a:fillRect/>
          </a:stretch>
        </p:blipFill>
        <p:spPr>
          <a:xfrm>
            <a:off x="5957887" y="2099310"/>
            <a:ext cx="5981700" cy="3238500"/>
          </a:xfrm>
          <a:prstGeom prst="rect">
            <a:avLst/>
          </a:prstGeom>
        </p:spPr>
      </p:pic>
      <p:sp>
        <p:nvSpPr>
          <p:cNvPr id="14" name="Rectangle 13"/>
          <p:cNvSpPr/>
          <p:nvPr/>
        </p:nvSpPr>
        <p:spPr>
          <a:xfrm>
            <a:off x="3639013" y="5673919"/>
            <a:ext cx="4913974" cy="369332"/>
          </a:xfrm>
          <a:prstGeom prst="rect">
            <a:avLst/>
          </a:prstGeom>
        </p:spPr>
        <p:txBody>
          <a:bodyPr wrap="none">
            <a:spAutoFit/>
          </a:bodyPr>
          <a:lstStyle/>
          <a:p>
            <a:r>
              <a:rPr lang="en-US" dirty="0" err="1"/>
              <a:t>Torang</a:t>
            </a:r>
            <a:r>
              <a:rPr lang="en-US" dirty="0"/>
              <a:t> et al. (2019) BMC Bioinformatics </a:t>
            </a:r>
            <a:r>
              <a:rPr lang="fr-CH" dirty="0"/>
              <a:t>20(1):433.</a:t>
            </a:r>
          </a:p>
        </p:txBody>
      </p:sp>
    </p:spTree>
    <p:extLst>
      <p:ext uri="{BB962C8B-B14F-4D97-AF65-F5344CB8AC3E}">
        <p14:creationId xmlns:p14="http://schemas.microsoft.com/office/powerpoint/2010/main" val="4210528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p:txBody>
          <a:bodyPr/>
          <a:lstStyle/>
          <a:p>
            <a:r>
              <a:rPr lang="fr-CH" dirty="0" err="1"/>
              <a:t>Artificial</a:t>
            </a:r>
            <a:r>
              <a:rPr lang="fr-CH" dirty="0"/>
              <a:t> Intelligence</a:t>
            </a:r>
          </a:p>
          <a:p>
            <a:pPr lvl="1">
              <a:buFont typeface="Courier New" panose="02070309020205020404" pitchFamily="49" charset="0"/>
              <a:buChar char="o"/>
            </a:pPr>
            <a:r>
              <a:rPr lang="en-US" sz="2000" dirty="0"/>
              <a:t>programmed by humans to perform human activities</a:t>
            </a:r>
          </a:p>
          <a:p>
            <a:pPr lvl="1">
              <a:buFont typeface="Courier New" panose="02070309020205020404" pitchFamily="49" charset="0"/>
              <a:buChar char="o"/>
            </a:pPr>
            <a:r>
              <a:rPr lang="en-US" sz="2000" dirty="0"/>
              <a:t>computer systems (AI systems): units of “thinking machines”</a:t>
            </a:r>
          </a:p>
          <a:p>
            <a:pPr lvl="2"/>
            <a:r>
              <a:rPr lang="en-US" sz="1800" dirty="0"/>
              <a:t>General AI Systems can solve problems intelligently</a:t>
            </a:r>
          </a:p>
          <a:p>
            <a:pPr lvl="2"/>
            <a:r>
              <a:rPr lang="en-US" sz="1800" dirty="0"/>
              <a:t>Narrow AI Systems can perform specific tasks very well</a:t>
            </a:r>
          </a:p>
          <a:p>
            <a:pPr lvl="1"/>
            <a:endParaRPr lang="en-US" sz="2000" dirty="0"/>
          </a:p>
          <a:p>
            <a:r>
              <a:rPr lang="fr-CH" dirty="0"/>
              <a:t>AI </a:t>
            </a:r>
            <a:r>
              <a:rPr lang="fr-CH" dirty="0" err="1"/>
              <a:t>systems</a:t>
            </a:r>
            <a:endParaRPr lang="fr-CH" dirty="0"/>
          </a:p>
          <a:p>
            <a:pPr lvl="1">
              <a:buFont typeface="Courier New" panose="02070309020205020404" pitchFamily="49" charset="0"/>
              <a:buChar char="o"/>
            </a:pPr>
            <a:r>
              <a:rPr lang="en-US" sz="2000" dirty="0"/>
              <a:t>Intentionality (make decisions from data, predetermined responses)</a:t>
            </a:r>
          </a:p>
          <a:p>
            <a:pPr lvl="1">
              <a:buFont typeface="Courier New" panose="02070309020205020404" pitchFamily="49" charset="0"/>
              <a:buChar char="o"/>
            </a:pPr>
            <a:r>
              <a:rPr lang="en-US" sz="2000" dirty="0"/>
              <a:t>Intelligence (intelligent decision making)</a:t>
            </a:r>
          </a:p>
          <a:p>
            <a:pPr lvl="1">
              <a:buFont typeface="Courier New" panose="02070309020205020404" pitchFamily="49" charset="0"/>
              <a:buChar char="o"/>
            </a:pPr>
            <a:r>
              <a:rPr lang="en-US" sz="2000" dirty="0"/>
              <a:t>Adaptability (refine their decision-making capabilities to improve the outcome)</a:t>
            </a:r>
          </a:p>
        </p:txBody>
      </p:sp>
    </p:spTree>
    <p:extLst>
      <p:ext uri="{BB962C8B-B14F-4D97-AF65-F5344CB8AC3E}">
        <p14:creationId xmlns:p14="http://schemas.microsoft.com/office/powerpoint/2010/main" val="4731563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01F8-C38B-9B49-BDD1-230B5709F160}"/>
              </a:ext>
            </a:extLst>
          </p:cNvPr>
          <p:cNvSpPr>
            <a:spLocks noGrp="1"/>
          </p:cNvSpPr>
          <p:nvPr>
            <p:ph type="title"/>
          </p:nvPr>
        </p:nvSpPr>
        <p:spPr/>
        <p:txBody>
          <a:bodyPr/>
          <a:lstStyle/>
          <a:p>
            <a:r>
              <a:rPr lang="fr-CH" dirty="0"/>
              <a:t>Support </a:t>
            </a:r>
            <a:r>
              <a:rPr lang="fr-CH" dirty="0" err="1"/>
              <a:t>Vector</a:t>
            </a:r>
            <a:r>
              <a:rPr lang="fr-CH" dirty="0"/>
              <a:t> Machines (SVM)</a:t>
            </a:r>
            <a:endParaRPr lang="en-CH" dirty="0"/>
          </a:p>
        </p:txBody>
      </p:sp>
      <p:sp>
        <p:nvSpPr>
          <p:cNvPr id="3" name="Content Placeholder 2">
            <a:extLst>
              <a:ext uri="{FF2B5EF4-FFF2-40B4-BE49-F238E27FC236}">
                <a16:creationId xmlns:a16="http://schemas.microsoft.com/office/drawing/2014/main" id="{D1CDAAAB-138F-6641-9BFA-F52F03A258A8}"/>
              </a:ext>
            </a:extLst>
          </p:cNvPr>
          <p:cNvSpPr>
            <a:spLocks noGrp="1"/>
          </p:cNvSpPr>
          <p:nvPr>
            <p:ph idx="1"/>
          </p:nvPr>
        </p:nvSpPr>
        <p:spPr/>
        <p:txBody>
          <a:bodyPr/>
          <a:lstStyle/>
          <a:p>
            <a:r>
              <a:rPr lang="en-CH" dirty="0"/>
              <a:t>Separating hyperplanes</a:t>
            </a:r>
          </a:p>
          <a:p>
            <a:r>
              <a:rPr lang="en-CH" dirty="0"/>
              <a:t>Soft margin classification</a:t>
            </a:r>
          </a:p>
          <a:p>
            <a:r>
              <a:rPr lang="en-CH" dirty="0"/>
              <a:t>Linear SVM</a:t>
            </a:r>
          </a:p>
          <a:p>
            <a:r>
              <a:rPr lang="en-CH" dirty="0"/>
              <a:t>Non-linear SVM &amp; Kernels</a:t>
            </a:r>
          </a:p>
          <a:p>
            <a:endParaRPr lang="en-CH" dirty="0"/>
          </a:p>
        </p:txBody>
      </p:sp>
      <p:pic>
        <p:nvPicPr>
          <p:cNvPr id="4" name="Picture 3">
            <a:extLst>
              <a:ext uri="{FF2B5EF4-FFF2-40B4-BE49-F238E27FC236}">
                <a16:creationId xmlns:a16="http://schemas.microsoft.com/office/drawing/2014/main" id="{B47E74BC-BF8A-1F46-90D6-2CA82ECD415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64333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
            <a:extLst>
              <a:ext uri="{FF2B5EF4-FFF2-40B4-BE49-F238E27FC236}">
                <a16:creationId xmlns:a16="http://schemas.microsoft.com/office/drawing/2014/main" id="{7B955EC8-9B98-4E42-85CB-8B6568F6A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587" y="1332051"/>
            <a:ext cx="4955787" cy="209694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Largest</a:t>
            </a:r>
            <a:r>
              <a:rPr lang="fr-CH" sz="4000" dirty="0"/>
              <a: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sp>
        <p:nvSpPr>
          <p:cNvPr id="9" name="Content Placeholder 1"/>
          <p:cNvSpPr>
            <a:spLocks noGrp="1"/>
          </p:cNvSpPr>
          <p:nvPr>
            <p:ph idx="1"/>
          </p:nvPr>
        </p:nvSpPr>
        <p:spPr>
          <a:xfrm>
            <a:off x="0" y="3682178"/>
            <a:ext cx="10515600" cy="2689319"/>
          </a:xfrm>
        </p:spPr>
        <p:txBody>
          <a:bodyPr>
            <a:noAutofit/>
          </a:bodyPr>
          <a:lstStyle/>
          <a:p>
            <a:r>
              <a:rPr lang="en-US" sz="2000" dirty="0">
                <a:latin typeface="Arial"/>
                <a:cs typeface="Arial"/>
              </a:rPr>
              <a:t>Objective:</a:t>
            </a:r>
          </a:p>
          <a:p>
            <a:pPr lvl="1"/>
            <a:r>
              <a:rPr lang="en-US" sz="1800" dirty="0">
                <a:latin typeface="Arial"/>
                <a:cs typeface="Arial"/>
              </a:rPr>
              <a:t>find a hyperplane in an M-dimensional space (M = </a:t>
            </a:r>
            <a:br>
              <a:rPr lang="en-US" sz="1800" dirty="0">
                <a:latin typeface="Arial"/>
                <a:cs typeface="Arial"/>
              </a:rPr>
            </a:br>
            <a:r>
              <a:rPr lang="en-US" sz="1800" dirty="0">
                <a:latin typeface="Arial"/>
                <a:cs typeface="Arial"/>
              </a:rPr>
              <a:t>number of features) that distinctly classifies the data points</a:t>
            </a:r>
          </a:p>
          <a:p>
            <a:pPr lvl="1"/>
            <a:r>
              <a:rPr lang="en-US" sz="1800" dirty="0">
                <a:latin typeface="Arial"/>
                <a:cs typeface="Arial"/>
              </a:rPr>
              <a:t>find a plane that has the maximum margin, </a:t>
            </a:r>
            <a:r>
              <a:rPr lang="en-US" sz="1800" dirty="0" err="1">
                <a:latin typeface="Arial"/>
                <a:cs typeface="Arial"/>
              </a:rPr>
              <a:t>i.e</a:t>
            </a:r>
            <a:r>
              <a:rPr lang="en-US" sz="1800" dirty="0">
                <a:latin typeface="Arial"/>
                <a:cs typeface="Arial"/>
              </a:rPr>
              <a:t> the </a:t>
            </a:r>
            <a:br>
              <a:rPr lang="en-US" sz="1800" dirty="0">
                <a:latin typeface="Arial"/>
                <a:cs typeface="Arial"/>
              </a:rPr>
            </a:br>
            <a:r>
              <a:rPr lang="en-US" sz="1800" dirty="0">
                <a:latin typeface="Arial"/>
                <a:cs typeface="Arial"/>
              </a:rPr>
              <a:t>maximum distance between data points of both classes</a:t>
            </a:r>
          </a:p>
          <a:p>
            <a:pPr marL="0" indent="0">
              <a:buNone/>
            </a:pPr>
            <a:endParaRPr lang="en-US" sz="2000" dirty="0">
              <a:latin typeface="Arial"/>
              <a:cs typeface="Arial"/>
            </a:endParaRPr>
          </a:p>
          <a:p>
            <a:r>
              <a:rPr lang="en-US" sz="2000" dirty="0">
                <a:latin typeface="Arial"/>
                <a:cs typeface="Arial"/>
              </a:rPr>
              <a:t>Maximizing the margin distance provides some reinforcement so that future data points can be classified with more confidence</a:t>
            </a:r>
          </a:p>
        </p:txBody>
      </p:sp>
      <p:pic>
        <p:nvPicPr>
          <p:cNvPr id="6" name="Picture 5"/>
          <p:cNvPicPr>
            <a:picLocks noChangeAspect="1"/>
          </p:cNvPicPr>
          <p:nvPr/>
        </p:nvPicPr>
        <p:blipFill>
          <a:blip r:embed="rId5"/>
          <a:stretch>
            <a:fillRect/>
          </a:stretch>
        </p:blipFill>
        <p:spPr>
          <a:xfrm>
            <a:off x="7541118" y="3486230"/>
            <a:ext cx="4289683" cy="1997486"/>
          </a:xfrm>
          <a:prstGeom prst="rect">
            <a:avLst/>
          </a:prstGeom>
        </p:spPr>
      </p:pic>
      <p:sp>
        <p:nvSpPr>
          <p:cNvPr id="11" name="Rectangle 10">
            <a:extLst>
              <a:ext uri="{FF2B5EF4-FFF2-40B4-BE49-F238E27FC236}">
                <a16:creationId xmlns:a16="http://schemas.microsoft.com/office/drawing/2014/main" id="{5025AEA7-548C-C84B-8326-6CFED9D29064}"/>
              </a:ext>
            </a:extLst>
          </p:cNvPr>
          <p:cNvSpPr/>
          <p:nvPr/>
        </p:nvSpPr>
        <p:spPr>
          <a:xfrm>
            <a:off x="8175820" y="1885654"/>
            <a:ext cx="4008120" cy="923330"/>
          </a:xfrm>
          <a:prstGeom prst="rect">
            <a:avLst/>
          </a:prstGeom>
        </p:spPr>
        <p:txBody>
          <a:bodyPr wrap="square">
            <a:spAutoFit/>
          </a:bodyPr>
          <a:lstStyle/>
          <a:p>
            <a:r>
              <a:rPr lang="en-US" dirty="0"/>
              <a:t>Hyperplanes are linear decision boundaries that help classify the data points. </a:t>
            </a:r>
            <a:endParaRPr lang="fr-CH" dirty="0"/>
          </a:p>
        </p:txBody>
      </p:sp>
    </p:spTree>
    <p:extLst>
      <p:ext uri="{BB962C8B-B14F-4D97-AF65-F5344CB8AC3E}">
        <p14:creationId xmlns:p14="http://schemas.microsoft.com/office/powerpoint/2010/main" val="28672235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7924800" y="4131102"/>
            <a:ext cx="3486150" cy="2257425"/>
          </a:xfrm>
          <a:prstGeom prst="rect">
            <a:avLst/>
          </a:prstGeom>
        </p:spPr>
      </p:pic>
      <p:sp>
        <p:nvSpPr>
          <p:cNvPr id="21" name="TextBox 20"/>
          <p:cNvSpPr txBox="1"/>
          <p:nvPr/>
        </p:nvSpPr>
        <p:spPr>
          <a:xfrm>
            <a:off x="7667075" y="6247922"/>
            <a:ext cx="1160895" cy="369332"/>
          </a:xfrm>
          <a:prstGeom prst="rect">
            <a:avLst/>
          </a:prstGeom>
          <a:noFill/>
        </p:spPr>
        <p:txBody>
          <a:bodyPr wrap="none" rtlCol="0">
            <a:spAutoFit/>
          </a:bodyPr>
          <a:lstStyle/>
          <a:p>
            <a:r>
              <a:rPr lang="fr-CH" dirty="0"/>
              <a:t>Scenario 4</a:t>
            </a:r>
          </a:p>
        </p:txBody>
      </p:sp>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9" name="Picture 8"/>
          <p:cNvPicPr>
            <a:picLocks noChangeAspect="1"/>
          </p:cNvPicPr>
          <p:nvPr/>
        </p:nvPicPr>
        <p:blipFill>
          <a:blip r:embed="rId5"/>
          <a:stretch>
            <a:fillRect/>
          </a:stretch>
        </p:blipFill>
        <p:spPr>
          <a:xfrm>
            <a:off x="838200" y="1555433"/>
            <a:ext cx="3270337" cy="221981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804227185"/>
              </p:ext>
            </p:extLst>
          </p:nvPr>
        </p:nvGraphicFramePr>
        <p:xfrm>
          <a:off x="4457700" y="1555432"/>
          <a:ext cx="3276600" cy="2228850"/>
        </p:xfrm>
        <a:graphic>
          <a:graphicData uri="http://schemas.openxmlformats.org/presentationml/2006/ole">
            <mc:AlternateContent xmlns:mc="http://schemas.openxmlformats.org/markup-compatibility/2006">
              <mc:Choice xmlns:v="urn:schemas-microsoft-com:vml" Requires="v">
                <p:oleObj name="Bitmap Image" r:id="rId6" imgW="3276720" imgH="2228760" progId="Paint.Picture">
                  <p:embed/>
                </p:oleObj>
              </mc:Choice>
              <mc:Fallback>
                <p:oleObj name="Bitmap Image" r:id="rId6" imgW="3276720" imgH="2228760" progId="Paint.Picture">
                  <p:embed/>
                  <p:pic>
                    <p:nvPicPr>
                      <p:cNvPr id="0" name=""/>
                      <p:cNvPicPr/>
                      <p:nvPr/>
                    </p:nvPicPr>
                    <p:blipFill>
                      <a:blip r:embed="rId7"/>
                      <a:stretch>
                        <a:fillRect/>
                      </a:stretch>
                    </p:blipFill>
                    <p:spPr>
                      <a:xfrm>
                        <a:off x="4457700" y="1555432"/>
                        <a:ext cx="3276600" cy="2228850"/>
                      </a:xfrm>
                      <a:prstGeom prst="rect">
                        <a:avLst/>
                      </a:prstGeom>
                    </p:spPr>
                  </p:pic>
                </p:oleObj>
              </mc:Fallback>
            </mc:AlternateContent>
          </a:graphicData>
        </a:graphic>
      </p:graphicFrame>
      <p:pic>
        <p:nvPicPr>
          <p:cNvPr id="13" name="Picture 12"/>
          <p:cNvPicPr>
            <a:picLocks noChangeAspect="1"/>
          </p:cNvPicPr>
          <p:nvPr/>
        </p:nvPicPr>
        <p:blipFill>
          <a:blip r:embed="rId8"/>
          <a:stretch>
            <a:fillRect/>
          </a:stretch>
        </p:blipFill>
        <p:spPr>
          <a:xfrm>
            <a:off x="7924800" y="1403517"/>
            <a:ext cx="3429000" cy="2371725"/>
          </a:xfrm>
          <a:prstGeom prst="rect">
            <a:avLst/>
          </a:prstGeom>
        </p:spPr>
      </p:pic>
      <p:sp>
        <p:nvSpPr>
          <p:cNvPr id="14" name="TextBox 13"/>
          <p:cNvSpPr txBox="1"/>
          <p:nvPr/>
        </p:nvSpPr>
        <p:spPr>
          <a:xfrm>
            <a:off x="1892920" y="3622842"/>
            <a:ext cx="1160895" cy="369332"/>
          </a:xfrm>
          <a:prstGeom prst="rect">
            <a:avLst/>
          </a:prstGeom>
          <a:noFill/>
        </p:spPr>
        <p:txBody>
          <a:bodyPr wrap="none" rtlCol="0">
            <a:spAutoFit/>
          </a:bodyPr>
          <a:lstStyle/>
          <a:p>
            <a:r>
              <a:rPr lang="fr-CH" dirty="0"/>
              <a:t>Scenario 1</a:t>
            </a:r>
          </a:p>
        </p:txBody>
      </p:sp>
      <p:sp>
        <p:nvSpPr>
          <p:cNvPr id="16" name="TextBox 15"/>
          <p:cNvSpPr txBox="1"/>
          <p:nvPr/>
        </p:nvSpPr>
        <p:spPr>
          <a:xfrm>
            <a:off x="7667076" y="3638301"/>
            <a:ext cx="1160895" cy="369332"/>
          </a:xfrm>
          <a:prstGeom prst="rect">
            <a:avLst/>
          </a:prstGeom>
          <a:noFill/>
        </p:spPr>
        <p:txBody>
          <a:bodyPr wrap="none" rtlCol="0">
            <a:spAutoFit/>
          </a:bodyPr>
          <a:lstStyle/>
          <a:p>
            <a:r>
              <a:rPr lang="fr-CH" dirty="0"/>
              <a:t>Scenario 2</a:t>
            </a:r>
          </a:p>
        </p:txBody>
      </p:sp>
      <p:pic>
        <p:nvPicPr>
          <p:cNvPr id="15" name="Picture 14"/>
          <p:cNvPicPr>
            <a:picLocks noChangeAspect="1"/>
          </p:cNvPicPr>
          <p:nvPr/>
        </p:nvPicPr>
        <p:blipFill>
          <a:blip r:embed="rId9"/>
          <a:stretch>
            <a:fillRect/>
          </a:stretch>
        </p:blipFill>
        <p:spPr>
          <a:xfrm>
            <a:off x="812887" y="4022756"/>
            <a:ext cx="3486150" cy="2419350"/>
          </a:xfrm>
          <a:prstGeom prst="rect">
            <a:avLst/>
          </a:prstGeom>
        </p:spPr>
      </p:pic>
      <p:pic>
        <p:nvPicPr>
          <p:cNvPr id="18" name="Picture 17"/>
          <p:cNvPicPr>
            <a:picLocks noChangeAspect="1"/>
          </p:cNvPicPr>
          <p:nvPr/>
        </p:nvPicPr>
        <p:blipFill>
          <a:blip r:embed="rId10"/>
          <a:stretch>
            <a:fillRect/>
          </a:stretch>
        </p:blipFill>
        <p:spPr>
          <a:xfrm>
            <a:off x="4588192" y="4087041"/>
            <a:ext cx="3533775" cy="2276475"/>
          </a:xfrm>
          <a:prstGeom prst="rect">
            <a:avLst/>
          </a:prstGeom>
        </p:spPr>
      </p:pic>
      <p:sp>
        <p:nvSpPr>
          <p:cNvPr id="20" name="TextBox 19"/>
          <p:cNvSpPr txBox="1"/>
          <p:nvPr/>
        </p:nvSpPr>
        <p:spPr>
          <a:xfrm>
            <a:off x="1929191" y="6273717"/>
            <a:ext cx="1160895" cy="369332"/>
          </a:xfrm>
          <a:prstGeom prst="rect">
            <a:avLst/>
          </a:prstGeom>
          <a:noFill/>
        </p:spPr>
        <p:txBody>
          <a:bodyPr wrap="none" rtlCol="0">
            <a:spAutoFit/>
          </a:bodyPr>
          <a:lstStyle/>
          <a:p>
            <a:r>
              <a:rPr lang="fr-CH" dirty="0"/>
              <a:t>Scenario 3</a:t>
            </a:r>
          </a:p>
        </p:txBody>
      </p:sp>
    </p:spTree>
    <p:extLst>
      <p:ext uri="{BB962C8B-B14F-4D97-AF65-F5344CB8AC3E}">
        <p14:creationId xmlns:p14="http://schemas.microsoft.com/office/powerpoint/2010/main" val="15733961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4D9496-AC55-7E4E-A541-BBF2A37AC7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FE444D4A-5222-484B-A68D-9232F8614459}"/>
              </a:ext>
            </a:extLst>
          </p:cNvPr>
          <p:cNvSpPr>
            <a:spLocks noGrp="1"/>
          </p:cNvSpPr>
          <p:nvPr>
            <p:ph type="title"/>
          </p:nvPr>
        </p:nvSpPr>
        <p:spPr/>
        <p:txBody>
          <a:bodyPr/>
          <a:lstStyle/>
          <a:p>
            <a:r>
              <a:rPr lang="fr-CH" dirty="0" err="1"/>
              <a:t>Largest</a:t>
            </a:r>
            <a:r>
              <a:rPr lang="fr-CH" dirty="0"/>
              <a:t> </a:t>
            </a:r>
            <a:r>
              <a:rPr lang="fr-CH" dirty="0" err="1"/>
              <a:t>Margin</a:t>
            </a:r>
            <a:r>
              <a:rPr lang="fr-CH" dirty="0"/>
              <a:t> </a:t>
            </a:r>
            <a:r>
              <a:rPr lang="fr-CH" dirty="0" err="1"/>
              <a:t>Separating</a:t>
            </a:r>
            <a:r>
              <a:rPr lang="fr-CH" dirty="0"/>
              <a:t> </a:t>
            </a:r>
            <a:r>
              <a:rPr lang="fr-CH" dirty="0" err="1"/>
              <a:t>Hyperplane</a:t>
            </a:r>
            <a:endParaRPr lang="en-CH" dirty="0"/>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38FB1A1A-F7D8-8C48-8390-1B4D84832DAA}"/>
                  </a:ext>
                </a:extLst>
              </p:cNvPr>
              <p:cNvSpPr>
                <a:spLocks noGrp="1"/>
              </p:cNvSpPr>
              <p:nvPr>
                <p:ph idx="1"/>
              </p:nvPr>
            </p:nvSpPr>
            <p:spPr>
              <a:xfrm>
                <a:off x="838200" y="2201184"/>
                <a:ext cx="10515600" cy="4351338"/>
              </a:xfrm>
            </p:spPr>
            <p:txBody>
              <a:bodyPr/>
              <a:lstStyle/>
              <a:p>
                <a:r>
                  <a:rPr lang="en-CH" dirty="0">
                    <a:solidFill>
                      <a:schemeClr val="accent2"/>
                    </a:solidFill>
                  </a:rPr>
                  <a:t>Margin</a:t>
                </a:r>
                <a:r>
                  <a:rPr lang="en-CH" dirty="0"/>
                  <a:t> </a:t>
                </a:r>
                <a14:m>
                  <m:oMath xmlns:m="http://schemas.openxmlformats.org/officeDocument/2006/math">
                    <m:r>
                      <a:rPr lang="fr-CH" b="0" i="1" smtClean="0">
                        <a:latin typeface="Cambria Math" panose="02040503050406030204" pitchFamily="18" charset="0"/>
                      </a:rPr>
                      <m:t>𝑚</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2</m:t>
                        </m:r>
                      </m:num>
                      <m:den>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den>
                    </m:f>
                  </m:oMath>
                </a14:m>
                <a:endParaRPr lang="fr-CH" b="0" i="1" dirty="0">
                  <a:latin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Maximal </a:t>
                </a:r>
                <a:r>
                  <a:rPr lang="fr-CH" dirty="0" err="1">
                    <a:solidFill>
                      <a:schemeClr val="accent2"/>
                    </a:solidFill>
                    <a:latin typeface="Cambria Math" panose="02040503050406030204" pitchFamily="18" charset="0"/>
                    <a:ea typeface="Cambria Math" panose="02040503050406030204" pitchFamily="18" charset="0"/>
                  </a:rPr>
                  <a:t>margin</a:t>
                </a:r>
                <a:r>
                  <a:rPr lang="fr-CH" dirty="0">
                    <a:solidFill>
                      <a:schemeClr val="accent2"/>
                    </a:solidFill>
                    <a:latin typeface="Cambria Math" panose="02040503050406030204" pitchFamily="18" charset="0"/>
                    <a:ea typeface="Cambria Math" panose="02040503050406030204" pitchFamily="18" charset="0"/>
                  </a:rPr>
                  <a:t> </a:t>
                </a:r>
                <a14:m>
                  <m:oMath xmlns:m="http://schemas.openxmlformats.org/officeDocument/2006/math">
                    <m:r>
                      <a:rPr lang="fr-CH" i="1">
                        <a:latin typeface="Cambria Math" panose="02040503050406030204" pitchFamily="18" charset="0"/>
                      </a:rPr>
                      <m:t>𝑚</m:t>
                    </m:r>
                    <m:r>
                      <a:rPr lang="fr-CH"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 </m:t>
                    </m:r>
                  </m:oMath>
                </a14:m>
                <a:r>
                  <a:rPr lang="fr-CH" dirty="0">
                    <a:solidFill>
                      <a:schemeClr val="accent2"/>
                    </a:solidFill>
                    <a:latin typeface="Cambria Math" panose="02040503050406030204" pitchFamily="18" charset="0"/>
                    <a:ea typeface="Cambria Math" panose="02040503050406030204" pitchFamily="18" charset="0"/>
                  </a:rPr>
                  <a:t>minimal</a:t>
                </a:r>
                <a14:m>
                  <m:oMath xmlns:m="http://schemas.openxmlformats.org/officeDocument/2006/math">
                    <m:d>
                      <m:dPr>
                        <m:begChr m:val="‖"/>
                        <m:endChr m:val="‖"/>
                        <m:ctrlPr>
                          <a:rPr lang="fr-CH" i="1">
                            <a:latin typeface="Cambria Math" panose="02040503050406030204" pitchFamily="18" charset="0"/>
                          </a:rPr>
                        </m:ctrlPr>
                      </m:dPr>
                      <m:e>
                        <m:r>
                          <a:rPr lang="fr-CH" b="1" i="1">
                            <a:latin typeface="Cambria Math" panose="02040503050406030204" pitchFamily="18" charset="0"/>
                          </a:rPr>
                          <m:t>𝒘</m:t>
                        </m:r>
                      </m:e>
                    </m:d>
                  </m:oMath>
                </a14:m>
                <a:endParaRPr lang="fr-CH" dirty="0">
                  <a:latin typeface="Cambria Math" panose="02040503050406030204" pitchFamily="18" charset="0"/>
                  <a:ea typeface="Cambria Math" panose="02040503050406030204" pitchFamily="18" charset="0"/>
                </a:endParaRPr>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e>
                          <m:lim>
                            <m:r>
                              <a:rPr lang="fr-CH" b="1" i="1">
                                <a:latin typeface="Cambria Math" panose="02040503050406030204" pitchFamily="18" charset="0"/>
                                <a:ea typeface="Cambria Math" panose="02040503050406030204" pitchFamily="18" charset="0"/>
                              </a:rPr>
                              <m:t>𝒘</m:t>
                            </m:r>
                            <m:r>
                              <a:rPr lang="fr-CH" b="1"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lim>
                        </m:limLow>
                      </m:fName>
                      <m:e>
                        <m:sSup>
                          <m:sSupPr>
                            <m:ctrlPr>
                              <a:rPr lang="fr-CH" i="1" smtClean="0">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b="0" i="1" smtClean="0">
                                <a:latin typeface="Cambria Math" panose="02040503050406030204" pitchFamily="18" charset="0"/>
                                <a:ea typeface="Cambria Math" panose="02040503050406030204" pitchFamily="18" charset="0"/>
                              </a:rPr>
                              <m:t>2</m:t>
                            </m:r>
                          </m:sup>
                        </m:sSup>
                      </m:e>
                    </m:func>
                  </m:oMath>
                </a14:m>
                <a:r>
                  <a:rPr lang="en-CH" dirty="0"/>
                  <a:t> </a:t>
                </a:r>
                <a:br>
                  <a:rPr lang="en-CH" dirty="0"/>
                </a:br>
                <a:r>
                  <a:rPr lang="en-CH" dirty="0">
                    <a:solidFill>
                      <a:schemeClr val="accent2"/>
                    </a:solidFill>
                  </a:rPr>
                  <a:t>subject to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 </m:t>
                    </m:r>
                    <m: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𝑁</m:t>
                    </m:r>
                  </m:oMath>
                </a14:m>
                <a:endParaRPr lang="en-CH" dirty="0"/>
              </a:p>
              <a:p>
                <a:endParaRPr lang="en-CH" dirty="0"/>
              </a:p>
            </p:txBody>
          </p:sp>
        </mc:Choice>
        <mc:Fallback xmlns="">
          <p:sp>
            <p:nvSpPr>
              <p:cNvPr id="13" name="Content Placeholder 12">
                <a:extLst>
                  <a:ext uri="{FF2B5EF4-FFF2-40B4-BE49-F238E27FC236}">
                    <a16:creationId xmlns:a16="http://schemas.microsoft.com/office/drawing/2014/main" id="{38FB1A1A-F7D8-8C48-8390-1B4D84832DAA}"/>
                  </a:ext>
                </a:extLst>
              </p:cNvPr>
              <p:cNvSpPr>
                <a:spLocks noGrp="1" noRot="1" noChangeAspect="1" noMove="1" noResize="1" noEditPoints="1" noAdjustHandles="1" noChangeArrowheads="1" noChangeShapeType="1" noTextEdit="1"/>
              </p:cNvSpPr>
              <p:nvPr>
                <p:ph idx="1"/>
              </p:nvPr>
            </p:nvSpPr>
            <p:spPr>
              <a:xfrm>
                <a:off x="838200" y="2201184"/>
                <a:ext cx="10515600" cy="4351338"/>
              </a:xfrm>
              <a:blipFill>
                <a:blip r:embed="rId4"/>
                <a:stretch>
                  <a:fillRect l="-1086" t="-29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599E77-DBFD-6444-960A-349346B4A9C7}"/>
                  </a:ext>
                </a:extLst>
              </p:cNvPr>
              <p:cNvSpPr txBox="1"/>
              <p:nvPr/>
            </p:nvSpPr>
            <p:spPr>
              <a:xfrm>
                <a:off x="7780564" y="2057400"/>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xmlns="">
          <p:sp>
            <p:nvSpPr>
              <p:cNvPr id="15" name="TextBox 14">
                <a:extLst>
                  <a:ext uri="{FF2B5EF4-FFF2-40B4-BE49-F238E27FC236}">
                    <a16:creationId xmlns:a16="http://schemas.microsoft.com/office/drawing/2014/main" id="{45599E77-DBFD-6444-960A-349346B4A9C7}"/>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5"/>
                <a:stretch>
                  <a:fillRect l="-6944" r="-6944" b="-2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4E192F-F84B-4140-8948-F616D8A900A5}"/>
                  </a:ext>
                </a:extLst>
              </p:cNvPr>
              <p:cNvSpPr txBox="1"/>
              <p:nvPr/>
            </p:nvSpPr>
            <p:spPr>
              <a:xfrm>
                <a:off x="11050301" y="4550181"/>
                <a:ext cx="11294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=−1</m:t>
                      </m:r>
                    </m:oMath>
                  </m:oMathPara>
                </a14:m>
                <a:endParaRPr lang="en-CH" sz="2400" dirty="0"/>
              </a:p>
            </p:txBody>
          </p:sp>
        </mc:Choice>
        <mc:Fallback xmlns="">
          <p:sp>
            <p:nvSpPr>
              <p:cNvPr id="18" name="TextBox 17">
                <a:extLst>
                  <a:ext uri="{FF2B5EF4-FFF2-40B4-BE49-F238E27FC236}">
                    <a16:creationId xmlns:a16="http://schemas.microsoft.com/office/drawing/2014/main" id="{744E192F-F84B-4140-8948-F616D8A900A5}"/>
                  </a:ext>
                </a:extLst>
              </p:cNvPr>
              <p:cNvSpPr txBox="1">
                <a:spLocks noRot="1" noChangeAspect="1" noMove="1" noResize="1" noEditPoints="1" noAdjustHandles="1" noChangeArrowheads="1" noChangeShapeType="1" noTextEdit="1"/>
              </p:cNvSpPr>
              <p:nvPr/>
            </p:nvSpPr>
            <p:spPr>
              <a:xfrm>
                <a:off x="11050301" y="4550181"/>
                <a:ext cx="1129476" cy="369332"/>
              </a:xfrm>
              <a:prstGeom prst="rect">
                <a:avLst/>
              </a:prstGeom>
              <a:blipFill>
                <a:blip r:embed="rId6"/>
                <a:stretch>
                  <a:fillRect l="-6667" r="-5556" b="-23333"/>
                </a:stretch>
              </a:blipFill>
            </p:spPr>
            <p:txBody>
              <a:bodyPr/>
              <a:lstStyle/>
              <a:p>
                <a:r>
                  <a:rPr lang="en-CH">
                    <a:noFill/>
                  </a:rPr>
                  <a:t> </a:t>
                </a:r>
              </a:p>
            </p:txBody>
          </p:sp>
        </mc:Fallback>
      </mc:AlternateContent>
      <p:sp>
        <p:nvSpPr>
          <p:cNvPr id="16" name="Footer Placeholder 15">
            <a:extLst>
              <a:ext uri="{FF2B5EF4-FFF2-40B4-BE49-F238E27FC236}">
                <a16:creationId xmlns:a16="http://schemas.microsoft.com/office/drawing/2014/main" id="{B935F15D-51A9-444A-8576-B15A9499C68C}"/>
              </a:ext>
            </a:extLst>
          </p:cNvPr>
          <p:cNvSpPr>
            <a:spLocks noGrp="1"/>
          </p:cNvSpPr>
          <p:nvPr>
            <p:ph type="ftr" sz="quarter" idx="11"/>
          </p:nvPr>
        </p:nvSpPr>
        <p:spPr/>
        <p:txBody>
          <a:bodyPr/>
          <a:lstStyle/>
          <a:p>
            <a:r>
              <a:rPr lang="fr-CH"/>
              <a:t>Markus Müller, SIB Swiss Institute of Bioinformatics</a:t>
            </a:r>
            <a:endParaRPr lang="fr-CH" dirty="0"/>
          </a:p>
        </p:txBody>
      </p:sp>
      <p:sp>
        <p:nvSpPr>
          <p:cNvPr id="17" name="TextBox 16">
            <a:extLst>
              <a:ext uri="{FF2B5EF4-FFF2-40B4-BE49-F238E27FC236}">
                <a16:creationId xmlns:a16="http://schemas.microsoft.com/office/drawing/2014/main" id="{341EC796-7237-5E46-B8A3-A9458C25BCE5}"/>
              </a:ext>
            </a:extLst>
          </p:cNvPr>
          <p:cNvSpPr txBox="1"/>
          <p:nvPr/>
        </p:nvSpPr>
        <p:spPr>
          <a:xfrm>
            <a:off x="6930373" y="1405833"/>
            <a:ext cx="5340180" cy="369332"/>
          </a:xfrm>
          <a:prstGeom prst="rect">
            <a:avLst/>
          </a:prstGeom>
          <a:noFill/>
        </p:spPr>
        <p:txBody>
          <a:bodyPr wrap="none" rtlCol="0">
            <a:spAutoFit/>
          </a:bodyPr>
          <a:lstStyle/>
          <a:p>
            <a:r>
              <a:rPr lang="en-GB" dirty="0">
                <a:hlinkClick r:id="rId7"/>
              </a:rPr>
              <a:t>https://</a:t>
            </a:r>
            <a:r>
              <a:rPr lang="en-GB" dirty="0" err="1">
                <a:hlinkClick r:id="rId7"/>
              </a:rPr>
              <a:t>en.wikipedia.org</a:t>
            </a:r>
            <a:r>
              <a:rPr lang="en-GB" dirty="0">
                <a:hlinkClick r:id="rId7"/>
              </a:rPr>
              <a:t>/wiki/Support-</a:t>
            </a:r>
            <a:r>
              <a:rPr lang="en-GB" dirty="0" err="1">
                <a:hlinkClick r:id="rId7"/>
              </a:rPr>
              <a:t>vector_machine</a:t>
            </a:r>
            <a:endParaRPr lang="en-CH" dirty="0"/>
          </a:p>
        </p:txBody>
      </p:sp>
      <p:pic>
        <p:nvPicPr>
          <p:cNvPr id="21" name="Picture 20">
            <a:extLst>
              <a:ext uri="{FF2B5EF4-FFF2-40B4-BE49-F238E27FC236}">
                <a16:creationId xmlns:a16="http://schemas.microsoft.com/office/drawing/2014/main" id="{A9E25B40-5974-994F-BA89-53D5BD6DD1DF}"/>
              </a:ext>
            </a:extLst>
          </p:cNvPr>
          <p:cNvPicPr>
            <a:picLocks noChangeAspect="1"/>
          </p:cNvPicPr>
          <p:nvPr/>
        </p:nvPicPr>
        <p:blipFill>
          <a:blip r:embed="rId8"/>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856421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Soft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grpSp>
        <p:nvGrpSpPr>
          <p:cNvPr id="23" name="Group 22">
            <a:extLst>
              <a:ext uri="{FF2B5EF4-FFF2-40B4-BE49-F238E27FC236}">
                <a16:creationId xmlns:a16="http://schemas.microsoft.com/office/drawing/2014/main" id="{B0355BD2-FDF6-214D-B53A-AA2D2CA3F3A3}"/>
              </a:ext>
            </a:extLst>
          </p:cNvPr>
          <p:cNvGrpSpPr/>
          <p:nvPr/>
        </p:nvGrpSpPr>
        <p:grpSpPr>
          <a:xfrm>
            <a:off x="6823305" y="1885654"/>
            <a:ext cx="5012945" cy="4292008"/>
            <a:chOff x="6937602" y="1885654"/>
            <a:chExt cx="5012945" cy="4292008"/>
          </a:xfrm>
        </p:grpSpPr>
        <p:pic>
          <p:nvPicPr>
            <p:cNvPr id="5" name="Picture 2">
              <a:extLst>
                <a:ext uri="{FF2B5EF4-FFF2-40B4-BE49-F238E27FC236}">
                  <a16:creationId xmlns:a16="http://schemas.microsoft.com/office/drawing/2014/main" id="{5AE9556C-09EB-C546-80E8-2166539CA1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329687-9103-B94A-9BB8-14C71BBE4C45}"/>
                    </a:ext>
                  </a:extLst>
                </p:cNvPr>
                <p:cNvSpPr txBox="1"/>
                <p:nvPr/>
              </p:nvSpPr>
              <p:spPr>
                <a:xfrm>
                  <a:off x="7780564" y="2057400"/>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xmlns="">
            <p:sp>
              <p:nvSpPr>
                <p:cNvPr id="6" name="TextBox 5">
                  <a:extLst>
                    <a:ext uri="{FF2B5EF4-FFF2-40B4-BE49-F238E27FC236}">
                      <a16:creationId xmlns:a16="http://schemas.microsoft.com/office/drawing/2014/main" id="{E1329687-9103-B94A-9BB8-14C71BBE4C45}"/>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4"/>
                  <a:stretch>
                    <a:fillRect l="-8451" r="-7042" b="-2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C06965-11D0-5C4A-B36E-740CB8501382}"/>
                    </a:ext>
                  </a:extLst>
                </p:cNvPr>
                <p:cNvSpPr txBox="1"/>
                <p:nvPr/>
              </p:nvSpPr>
              <p:spPr>
                <a:xfrm>
                  <a:off x="11050301" y="4550181"/>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=0</m:t>
                        </m:r>
                      </m:oMath>
                    </m:oMathPara>
                  </a14:m>
                  <a:endParaRPr lang="en-CH" sz="2400" dirty="0"/>
                </a:p>
              </p:txBody>
            </p:sp>
          </mc:Choice>
          <mc:Fallback xmlns="">
            <p:sp>
              <p:nvSpPr>
                <p:cNvPr id="8" name="TextBox 7">
                  <a:extLst>
                    <a:ext uri="{FF2B5EF4-FFF2-40B4-BE49-F238E27FC236}">
                      <a16:creationId xmlns:a16="http://schemas.microsoft.com/office/drawing/2014/main" id="{B4C06965-11D0-5C4A-B36E-740CB8501382}"/>
                    </a:ext>
                  </a:extLst>
                </p:cNvPr>
                <p:cNvSpPr txBox="1">
                  <a:spLocks noRot="1" noChangeAspect="1" noMove="1" noResize="1" noEditPoints="1" noAdjustHandles="1" noChangeArrowheads="1" noChangeShapeType="1" noTextEdit="1"/>
                </p:cNvSpPr>
                <p:nvPr/>
              </p:nvSpPr>
              <p:spPr>
                <a:xfrm>
                  <a:off x="11050301" y="4550181"/>
                  <a:ext cx="900246" cy="369332"/>
                </a:xfrm>
                <a:prstGeom prst="rect">
                  <a:avLst/>
                </a:prstGeom>
                <a:blipFill>
                  <a:blip r:embed="rId5"/>
                  <a:stretch>
                    <a:fillRect l="-6944" r="-6944" b="-23333"/>
                  </a:stretch>
                </a:blipFill>
              </p:spPr>
              <p:txBody>
                <a:bodyPr/>
                <a:lstStyle/>
                <a:p>
                  <a:r>
                    <a:rPr lang="en-CH">
                      <a:noFill/>
                    </a:rPr>
                    <a:t> </a:t>
                  </a:r>
                </a:p>
              </p:txBody>
            </p:sp>
          </mc:Fallback>
        </mc:AlternateContent>
        <p:sp>
          <p:nvSpPr>
            <p:cNvPr id="2" name="Oval 1">
              <a:extLst>
                <a:ext uri="{FF2B5EF4-FFF2-40B4-BE49-F238E27FC236}">
                  <a16:creationId xmlns:a16="http://schemas.microsoft.com/office/drawing/2014/main" id="{E57C7D5B-E351-D445-9969-CE7D10B2E2FA}"/>
                </a:ext>
              </a:extLst>
            </p:cNvPr>
            <p:cNvSpPr/>
            <p:nvPr/>
          </p:nvSpPr>
          <p:spPr>
            <a:xfrm>
              <a:off x="9403729" y="473484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298557D8-B030-2848-9444-050B1124F064}"/>
                </a:ext>
              </a:extLst>
            </p:cNvPr>
            <p:cNvSpPr/>
            <p:nvPr/>
          </p:nvSpPr>
          <p:spPr>
            <a:xfrm>
              <a:off x="8393276" y="497933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942B8CDC-A5DF-EB48-9128-4CCF59033EAF}"/>
                </a:ext>
              </a:extLst>
            </p:cNvPr>
            <p:cNvSpPr/>
            <p:nvPr/>
          </p:nvSpPr>
          <p:spPr>
            <a:xfrm>
              <a:off x="10058400" y="3314700"/>
              <a:ext cx="228600" cy="228600"/>
            </a:xfrm>
            <a:prstGeom prst="ellipse">
              <a:avLst/>
            </a:prstGeom>
            <a:solidFill>
              <a:srgbClr val="00B050">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rgbClr val="00B050"/>
                </a:solidFill>
              </a:endParaRPr>
            </a:p>
          </p:txBody>
        </p:sp>
        <p:cxnSp>
          <p:nvCxnSpPr>
            <p:cNvPr id="4" name="Straight Arrow Connector 3">
              <a:extLst>
                <a:ext uri="{FF2B5EF4-FFF2-40B4-BE49-F238E27FC236}">
                  <a16:creationId xmlns:a16="http://schemas.microsoft.com/office/drawing/2014/main" id="{2607CB77-81C3-CA47-867B-A0F72B153195}"/>
                </a:ext>
              </a:extLst>
            </p:cNvPr>
            <p:cNvCxnSpPr>
              <a:endCxn id="11" idx="1"/>
            </p:cNvCxnSpPr>
            <p:nvPr/>
          </p:nvCxnSpPr>
          <p:spPr>
            <a:xfrm>
              <a:off x="7968343" y="4550181"/>
              <a:ext cx="458411" cy="4626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C7E9D8E-E46F-C348-912A-F6CE168C8589}"/>
                </a:ext>
              </a:extLst>
            </p:cNvPr>
            <p:cNvCxnSpPr>
              <a:cxnSpLocks/>
              <a:endCxn id="2" idx="1"/>
            </p:cNvCxnSpPr>
            <p:nvPr/>
          </p:nvCxnSpPr>
          <p:spPr>
            <a:xfrm>
              <a:off x="8605157" y="3951514"/>
              <a:ext cx="832050" cy="8168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CD8225E-7D59-B748-BE87-A11300D9629F}"/>
                </a:ext>
              </a:extLst>
            </p:cNvPr>
            <p:cNvCxnSpPr>
              <a:cxnSpLocks/>
            </p:cNvCxnSpPr>
            <p:nvPr/>
          </p:nvCxnSpPr>
          <p:spPr>
            <a:xfrm flipH="1" flipV="1">
              <a:off x="10260028" y="3484057"/>
              <a:ext cx="141272" cy="1697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5998D77-781F-B348-85F3-F117A6E39EA2}"/>
                    </a:ext>
                  </a:extLst>
                </p:cNvPr>
                <p:cNvSpPr txBox="1"/>
                <p:nvPr/>
              </p:nvSpPr>
              <p:spPr>
                <a:xfrm>
                  <a:off x="7934586" y="4753972"/>
                  <a:ext cx="2963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𝑖</m:t>
                            </m:r>
                          </m:sub>
                        </m:sSub>
                      </m:oMath>
                    </m:oMathPara>
                  </a14:m>
                  <a:endParaRPr lang="en-CH" sz="2400" dirty="0">
                    <a:solidFill>
                      <a:srgbClr val="0070C0"/>
                    </a:solidFill>
                  </a:endParaRPr>
                </a:p>
              </p:txBody>
            </p:sp>
          </mc:Choice>
          <mc:Fallback xmlns="">
            <p:sp>
              <p:nvSpPr>
                <p:cNvPr id="20" name="TextBox 19">
                  <a:extLst>
                    <a:ext uri="{FF2B5EF4-FFF2-40B4-BE49-F238E27FC236}">
                      <a16:creationId xmlns:a16="http://schemas.microsoft.com/office/drawing/2014/main" id="{45998D77-781F-B348-85F3-F117A6E39EA2}"/>
                    </a:ext>
                  </a:extLst>
                </p:cNvPr>
                <p:cNvSpPr txBox="1">
                  <a:spLocks noRot="1" noChangeAspect="1" noMove="1" noResize="1" noEditPoints="1" noAdjustHandles="1" noChangeArrowheads="1" noChangeShapeType="1" noTextEdit="1"/>
                </p:cNvSpPr>
                <p:nvPr/>
              </p:nvSpPr>
              <p:spPr>
                <a:xfrm>
                  <a:off x="7934586" y="4753972"/>
                  <a:ext cx="296363" cy="369332"/>
                </a:xfrm>
                <a:prstGeom prst="rect">
                  <a:avLst/>
                </a:prstGeom>
                <a:blipFill>
                  <a:blip r:embed="rId6"/>
                  <a:stretch>
                    <a:fillRect l="-37500" r="-4167" b="-3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72B63B-DFF4-994B-944C-3E14F18DBC26}"/>
                    </a:ext>
                  </a:extLst>
                </p:cNvPr>
                <p:cNvSpPr txBox="1"/>
                <p:nvPr/>
              </p:nvSpPr>
              <p:spPr>
                <a:xfrm>
                  <a:off x="9221666" y="4141056"/>
                  <a:ext cx="323615"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𝑗</m:t>
                            </m:r>
                          </m:sub>
                        </m:sSub>
                      </m:oMath>
                    </m:oMathPara>
                  </a14:m>
                  <a:endParaRPr lang="en-CH" sz="2400" dirty="0">
                    <a:solidFill>
                      <a:srgbClr val="0070C0"/>
                    </a:solidFill>
                  </a:endParaRPr>
                </a:p>
              </p:txBody>
            </p:sp>
          </mc:Choice>
          <mc:Fallback xmlns="">
            <p:sp>
              <p:nvSpPr>
                <p:cNvPr id="21" name="TextBox 20">
                  <a:extLst>
                    <a:ext uri="{FF2B5EF4-FFF2-40B4-BE49-F238E27FC236}">
                      <a16:creationId xmlns:a16="http://schemas.microsoft.com/office/drawing/2014/main" id="{3072B63B-DFF4-994B-944C-3E14F18DBC26}"/>
                    </a:ext>
                  </a:extLst>
                </p:cNvPr>
                <p:cNvSpPr txBox="1">
                  <a:spLocks noRot="1" noChangeAspect="1" noMove="1" noResize="1" noEditPoints="1" noAdjustHandles="1" noChangeArrowheads="1" noChangeShapeType="1" noTextEdit="1"/>
                </p:cNvSpPr>
                <p:nvPr/>
              </p:nvSpPr>
              <p:spPr>
                <a:xfrm>
                  <a:off x="9221666" y="4141056"/>
                  <a:ext cx="323615" cy="399084"/>
                </a:xfrm>
                <a:prstGeom prst="rect">
                  <a:avLst/>
                </a:prstGeom>
                <a:blipFill>
                  <a:blip r:embed="rId7"/>
                  <a:stretch>
                    <a:fillRect l="-30769" r="-15385" b="-2727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0EDC40-A5EF-1C4B-8FE6-E09507854793}"/>
                    </a:ext>
                  </a:extLst>
                </p:cNvPr>
                <p:cNvSpPr txBox="1"/>
                <p:nvPr/>
              </p:nvSpPr>
              <p:spPr>
                <a:xfrm>
                  <a:off x="10326820" y="3115158"/>
                  <a:ext cx="3529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en-CH" sz="2400" i="1" smtClean="0">
                                <a:solidFill>
                                  <a:srgbClr val="00B050"/>
                                </a:solidFill>
                                <a:latin typeface="Cambria Math" panose="02040503050406030204" pitchFamily="18" charset="0"/>
                                <a:ea typeface="Cambria Math" panose="02040503050406030204" pitchFamily="18" charset="0"/>
                              </a:rPr>
                              <m:t>𝜁</m:t>
                            </m:r>
                          </m:e>
                          <m:sub>
                            <m:r>
                              <a:rPr lang="fr-CH" sz="2400" b="0" i="1" smtClean="0">
                                <a:solidFill>
                                  <a:srgbClr val="00B050"/>
                                </a:solidFill>
                                <a:latin typeface="Cambria Math" panose="02040503050406030204" pitchFamily="18" charset="0"/>
                              </a:rPr>
                              <m:t>𝑘</m:t>
                            </m:r>
                          </m:sub>
                        </m:sSub>
                      </m:oMath>
                    </m:oMathPara>
                  </a14:m>
                  <a:endParaRPr lang="en-CH" sz="2400" dirty="0">
                    <a:solidFill>
                      <a:srgbClr val="0070C0"/>
                    </a:solidFill>
                  </a:endParaRPr>
                </a:p>
              </p:txBody>
            </p:sp>
          </mc:Choice>
          <mc:Fallback xmlns="">
            <p:sp>
              <p:nvSpPr>
                <p:cNvPr id="22" name="TextBox 21">
                  <a:extLst>
                    <a:ext uri="{FF2B5EF4-FFF2-40B4-BE49-F238E27FC236}">
                      <a16:creationId xmlns:a16="http://schemas.microsoft.com/office/drawing/2014/main" id="{7A0EDC40-A5EF-1C4B-8FE6-E09507854793}"/>
                    </a:ext>
                  </a:extLst>
                </p:cNvPr>
                <p:cNvSpPr txBox="1">
                  <a:spLocks noRot="1" noChangeAspect="1" noMove="1" noResize="1" noEditPoints="1" noAdjustHandles="1" noChangeArrowheads="1" noChangeShapeType="1" noTextEdit="1"/>
                </p:cNvSpPr>
                <p:nvPr/>
              </p:nvSpPr>
              <p:spPr>
                <a:xfrm>
                  <a:off x="10326820" y="3115158"/>
                  <a:ext cx="352981" cy="369332"/>
                </a:xfrm>
                <a:prstGeom prst="rect">
                  <a:avLst/>
                </a:prstGeom>
                <a:blipFill>
                  <a:blip r:embed="rId8"/>
                  <a:stretch>
                    <a:fillRect l="-27586" r="-3448" b="-33333"/>
                  </a:stretch>
                </a:blipFill>
              </p:spPr>
              <p:txBody>
                <a:bodyPr/>
                <a:lstStyle/>
                <a:p>
                  <a:r>
                    <a:rPr lang="en-CH">
                      <a:noFill/>
                    </a:rPr>
                    <a:t> </a:t>
                  </a:r>
                </a:p>
              </p:txBody>
            </p:sp>
          </mc:Fallback>
        </mc:AlternateContent>
      </p:grpSp>
      <mc:AlternateContent xmlns:mc="http://schemas.openxmlformats.org/markup-compatibility/2006" xmlns:a14="http://schemas.microsoft.com/office/drawing/2010/main">
        <mc:Choice Requires="a14">
          <p:sp>
            <p:nvSpPr>
              <p:cNvPr id="25" name="Content Placeholder 12">
                <a:extLst>
                  <a:ext uri="{FF2B5EF4-FFF2-40B4-BE49-F238E27FC236}">
                    <a16:creationId xmlns:a16="http://schemas.microsoft.com/office/drawing/2014/main" id="{9F0FE3F9-3A4A-924E-A330-9E156687C614}"/>
                  </a:ext>
                </a:extLst>
              </p:cNvPr>
              <p:cNvSpPr>
                <a:spLocks noGrp="1"/>
              </p:cNvSpPr>
              <p:nvPr>
                <p:ph idx="1"/>
              </p:nvPr>
            </p:nvSpPr>
            <p:spPr>
              <a:xfrm>
                <a:off x="462643" y="1825624"/>
                <a:ext cx="10515600" cy="4351338"/>
              </a:xfrm>
            </p:spPr>
            <p:txBody>
              <a:bodyPr>
                <a:normAutofit fontScale="92500"/>
              </a:bodyPr>
              <a:lstStyle/>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i="1" smtClean="0">
                            <a:latin typeface="Cambria Math" panose="02040503050406030204" pitchFamily="18" charset="0"/>
                            <a:ea typeface="Cambria Math" panose="02040503050406030204" pitchFamily="18" charset="0"/>
                          </a:rPr>
                          <m:t>𝜁</m:t>
                        </m:r>
                      </m:e>
                      <m:sub>
                        <m:r>
                          <a:rPr lang="fr-CH" b="0" i="1" smtClean="0">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func>
                      <m:funcPr>
                        <m:ctrlPr>
                          <a:rPr lang="fr-CH" b="0" i="1" smtClean="0">
                            <a:latin typeface="Cambria Math" panose="02040503050406030204" pitchFamily="18" charset="0"/>
                            <a:ea typeface="Cambria Math" panose="02040503050406030204" pitchFamily="18" charset="0"/>
                          </a:rPr>
                        </m:ctrlPr>
                      </m:funcPr>
                      <m:fName>
                        <m:limLow>
                          <m:limLowPr>
                            <m:ctrlPr>
                              <a:rPr lang="fr-CH" b="0"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max</m:t>
                            </m:r>
                          </m:e>
                          <m:lim/>
                        </m:limLow>
                      </m:fName>
                      <m:e>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0, 1−</m:t>
                            </m:r>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e>
                        </m:d>
                      </m:e>
                    </m:func>
                  </m:oMath>
                </a14:m>
                <a:endParaRPr lang="fr-CH" i="1" dirty="0">
                  <a:latin typeface="Cambria Math" panose="02040503050406030204" pitchFamily="18" charset="0"/>
                  <a:ea typeface="Cambria Math" panose="02040503050406030204" pitchFamily="18" charset="0"/>
                </a:endParaRPr>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r>
                              <a:rPr lang="fr-CH" b="0" i="0" smtClean="0">
                                <a:latin typeface="Cambria Math" panose="02040503050406030204" pitchFamily="18" charset="0"/>
                                <a:ea typeface="Cambria Math" panose="02040503050406030204" pitchFamily="18" charset="0"/>
                              </a:rPr>
                              <m:t> </m:t>
                            </m:r>
                          </m:e>
                          <m:lim>
                            <m:r>
                              <a:rPr lang="fr-CH" b="1" i="1">
                                <a:latin typeface="Cambria Math" panose="02040503050406030204" pitchFamily="18" charset="0"/>
                              </a:rPr>
                              <m:t>𝒘</m:t>
                            </m:r>
                          </m:lim>
                        </m:limLow>
                      </m:fName>
                      <m:e>
                        <m:d>
                          <m:dPr>
                            <m:begChr m:val="{"/>
                            <m:endChr m:val="}"/>
                            <m:ctrlPr>
                              <a:rPr lang="fr-CH" i="1">
                                <a:latin typeface="Cambria Math" panose="02040503050406030204" pitchFamily="18" charset="0"/>
                                <a:ea typeface="Cambria Math" panose="02040503050406030204" pitchFamily="18" charset="0"/>
                              </a:rPr>
                            </m:ctrlPr>
                          </m:dPr>
                          <m:e>
                            <m:sSup>
                              <m:sSupPr>
                                <m:ctrlPr>
                                  <a:rPr lang="fr-CH" i="1">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i="1">
                                    <a:latin typeface="Cambria Math" panose="02040503050406030204" pitchFamily="18" charset="0"/>
                                    <a:ea typeface="Cambria Math" panose="02040503050406030204" pitchFamily="18" charset="0"/>
                                  </a:rPr>
                                  <m:t>2</m:t>
                                </m:r>
                              </m:sup>
                            </m:sSup>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𝐶</m:t>
                            </m:r>
                            <m:nary>
                              <m:naryPr>
                                <m:chr m:val="∑"/>
                                <m:ctrlPr>
                                  <a:rPr lang="fr-CH" i="1">
                                    <a:latin typeface="Cambria Math" panose="02040503050406030204" pitchFamily="18" charset="0"/>
                                    <a:ea typeface="Cambria Math" panose="02040503050406030204" pitchFamily="18" charset="0"/>
                                  </a:rPr>
                                </m:ctrlPr>
                              </m:naryPr>
                              <m:sub>
                                <m:r>
                                  <m:rPr>
                                    <m:brk m:alnAt="23"/>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𝑁</m:t>
                                </m:r>
                              </m:sup>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e>
                            </m:nary>
                          </m:e>
                        </m:d>
                      </m:e>
                    </m:func>
                  </m:oMath>
                </a14:m>
                <a:br>
                  <a:rPr lang="en-CH" dirty="0"/>
                </a:br>
                <a:br>
                  <a:rPr lang="en-CH" dirty="0"/>
                </a:br>
                <a:r>
                  <a:rPr lang="en-CH" dirty="0">
                    <a:solidFill>
                      <a:schemeClr val="accent2"/>
                    </a:solidFill>
                  </a:rPr>
                  <a:t>subject to</a:t>
                </a:r>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0</m:t>
                    </m:r>
                  </m:oMath>
                </a14:m>
                <a:br>
                  <a:rPr lang="fr-CH" i="1" dirty="0">
                    <a:latin typeface="Cambria Math" panose="02040503050406030204" pitchFamily="18" charset="0"/>
                    <a:ea typeface="Cambria Math" panose="02040503050406030204" pitchFamily="18" charset="0"/>
                  </a:rPr>
                </a:br>
                <a14:m>
                  <m:oMath xmlns:m="http://schemas.openxmlformats.org/officeDocument/2006/math">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𝑁</m:t>
                    </m:r>
                  </m:oMath>
                </a14:m>
                <a:endParaRPr lang="fr-CH" i="1" dirty="0">
                  <a:latin typeface="Cambria Math" panose="02040503050406030204" pitchFamily="18" charset="0"/>
                  <a:ea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This </a:t>
                </a:r>
                <a:r>
                  <a:rPr lang="fr-CH" dirty="0" err="1">
                    <a:solidFill>
                      <a:schemeClr val="accent2"/>
                    </a:solidFill>
                    <a:latin typeface="Cambria Math" panose="02040503050406030204" pitchFamily="18" charset="0"/>
                    <a:ea typeface="Cambria Math" panose="02040503050406030204" pitchFamily="18" charset="0"/>
                  </a:rPr>
                  <a:t>is</a:t>
                </a:r>
                <a:r>
                  <a:rPr lang="fr-CH" dirty="0">
                    <a:solidFill>
                      <a:schemeClr val="accent2"/>
                    </a:solidFill>
                    <a:latin typeface="Cambria Math" panose="02040503050406030204" pitchFamily="18" charset="0"/>
                    <a:ea typeface="Cambria Math" panose="02040503050406030204" pitchFamily="18" charset="0"/>
                  </a:rPr>
                  <a:t> a </a:t>
                </a:r>
                <a:r>
                  <a:rPr lang="fr-CH" dirty="0" err="1">
                    <a:solidFill>
                      <a:schemeClr val="accent2"/>
                    </a:solidFill>
                    <a:latin typeface="Cambria Math" panose="02040503050406030204" pitchFamily="18" charset="0"/>
                    <a:ea typeface="Cambria Math" panose="02040503050406030204" pitchFamily="18" charset="0"/>
                  </a:rPr>
                  <a:t>quadratic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programming</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problem</a:t>
                </a:r>
                <a:r>
                  <a:rPr lang="fr-CH" dirty="0">
                    <a:solidFill>
                      <a:schemeClr val="accent2"/>
                    </a:solidFill>
                    <a:latin typeface="Cambria Math" panose="02040503050406030204" pitchFamily="18" charset="0"/>
                    <a:ea typeface="Cambria Math" panose="02040503050406030204" pitchFamily="18" charset="0"/>
                  </a:rPr>
                  <a:t>. </a:t>
                </a:r>
                <a:br>
                  <a:rPr lang="fr-CH" dirty="0">
                    <a:solidFill>
                      <a:schemeClr val="accent2"/>
                    </a:solidFill>
                    <a:latin typeface="Cambria Math" panose="02040503050406030204" pitchFamily="18" charset="0"/>
                    <a:ea typeface="Cambria Math" panose="02040503050406030204" pitchFamily="18" charset="0"/>
                  </a:rPr>
                </a:br>
                <a:r>
                  <a:rPr lang="fr-CH" dirty="0">
                    <a:solidFill>
                      <a:schemeClr val="accent2"/>
                    </a:solidFill>
                    <a:latin typeface="Cambria Math" panose="02040503050406030204" pitchFamily="18" charset="0"/>
                    <a:ea typeface="Cambria Math" panose="02040503050406030204" pitchFamily="18" charset="0"/>
                  </a:rPr>
                  <a:t>Efficient </a:t>
                </a:r>
                <a:r>
                  <a:rPr lang="fr-CH" dirty="0" err="1">
                    <a:solidFill>
                      <a:schemeClr val="accent2"/>
                    </a:solidFill>
                    <a:latin typeface="Cambria Math" panose="02040503050406030204" pitchFamily="18" charset="0"/>
                    <a:ea typeface="Cambria Math" panose="02040503050406030204" pitchFamily="18" charset="0"/>
                  </a:rPr>
                  <a:t>algorithms</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implemented</a:t>
                </a:r>
                <a:r>
                  <a:rPr lang="fr-CH" dirty="0">
                    <a:solidFill>
                      <a:schemeClr val="accent2"/>
                    </a:solidFill>
                    <a:latin typeface="Cambria Math" panose="02040503050406030204" pitchFamily="18" charset="0"/>
                    <a:ea typeface="Cambria Math" panose="02040503050406030204" pitchFamily="18" charset="0"/>
                  </a:rPr>
                  <a:t> in </a:t>
                </a:r>
                <a:r>
                  <a:rPr lang="fr-CH" dirty="0" err="1">
                    <a:solidFill>
                      <a:schemeClr val="accent2"/>
                    </a:solidFill>
                    <a:latin typeface="Cambria Math" panose="02040503050406030204" pitchFamily="18" charset="0"/>
                    <a:ea typeface="Cambria Math" panose="02040503050406030204" pitchFamily="18" charset="0"/>
                  </a:rPr>
                  <a:t>sklearn</a:t>
                </a:r>
                <a:br>
                  <a:rPr lang="fr-CH" dirty="0">
                    <a:solidFill>
                      <a:schemeClr val="accent2"/>
                    </a:solidFill>
                    <a:latin typeface="Cambria Math" panose="02040503050406030204" pitchFamily="18" charset="0"/>
                    <a:ea typeface="Cambria Math" panose="02040503050406030204" pitchFamily="18" charset="0"/>
                  </a:rPr>
                </a:br>
                <a:r>
                  <a:rPr lang="fr-CH" dirty="0" err="1">
                    <a:solidFill>
                      <a:schemeClr val="accent2"/>
                    </a:solidFill>
                    <a:latin typeface="Cambria Math" panose="02040503050406030204" pitchFamily="18" charset="0"/>
                    <a:ea typeface="Cambria Math" panose="02040503050406030204" pitchFamily="18" charset="0"/>
                  </a:rPr>
                  <a:t>LinearSVC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can</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solve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this</a:t>
                </a:r>
                <a:r>
                  <a:rPr lang="fr-CH" dirty="0">
                    <a:solidFill>
                      <a:schemeClr val="accent2"/>
                    </a:solidFill>
                    <a:latin typeface="Cambria Math" panose="02040503050406030204" pitchFamily="18" charset="0"/>
                    <a:ea typeface="Cambria Math" panose="02040503050406030204" pitchFamily="18" charset="0"/>
                  </a:rPr>
                  <a:t> in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𝑂</m:t>
                    </m:r>
                    <m:d>
                      <m:dPr>
                        <m:ctrlPr>
                          <a:rPr lang="fr-CH" b="0" i="1" smtClean="0">
                            <a:solidFill>
                              <a:schemeClr val="accent2"/>
                            </a:solidFill>
                            <a:latin typeface="Cambria Math" panose="02040503050406030204" pitchFamily="18" charset="0"/>
                            <a:ea typeface="Cambria Math" panose="02040503050406030204" pitchFamily="18" charset="0"/>
                          </a:rPr>
                        </m:ctrlPr>
                      </m:dPr>
                      <m:e>
                        <m:r>
                          <a:rPr lang="fr-CH" b="0" i="1" smtClean="0">
                            <a:solidFill>
                              <a:schemeClr val="accent2"/>
                            </a:solidFill>
                            <a:latin typeface="Cambria Math" panose="02040503050406030204" pitchFamily="18" charset="0"/>
                            <a:ea typeface="Cambria Math" panose="02040503050406030204" pitchFamily="18" charset="0"/>
                          </a:rPr>
                          <m:t>𝑁𝑀</m:t>
                        </m:r>
                      </m:e>
                    </m:d>
                  </m:oMath>
                </a14:m>
                <a:endParaRPr lang="fr-CH" dirty="0">
                  <a:solidFill>
                    <a:schemeClr val="accent2"/>
                  </a:solidFill>
                  <a:latin typeface="Cambria Math" panose="02040503050406030204" pitchFamily="18" charset="0"/>
                  <a:ea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Non-</a:t>
                </a:r>
                <a:r>
                  <a:rPr lang="fr-CH" dirty="0" err="1">
                    <a:solidFill>
                      <a:schemeClr val="accent2"/>
                    </a:solidFill>
                    <a:latin typeface="Cambria Math" panose="02040503050406030204" pitchFamily="18" charset="0"/>
                    <a:ea typeface="Cambria Math" panose="02040503050406030204" pitchFamily="18" charset="0"/>
                  </a:rPr>
                  <a:t>linear</a:t>
                </a:r>
                <a:r>
                  <a:rPr lang="fr-CH" dirty="0">
                    <a:solidFill>
                      <a:schemeClr val="accent2"/>
                    </a:solidFill>
                    <a:latin typeface="Cambria Math" panose="02040503050406030204" pitchFamily="18" charset="0"/>
                    <a:ea typeface="Cambria Math" panose="02040503050406030204" pitchFamily="18" charset="0"/>
                  </a:rPr>
                  <a:t> SVM (</a:t>
                </a:r>
                <a:r>
                  <a:rPr lang="fr-CH" dirty="0" err="1">
                    <a:solidFill>
                      <a:schemeClr val="accent2"/>
                    </a:solidFill>
                    <a:latin typeface="Cambria Math" panose="02040503050406030204" pitchFamily="18" charset="0"/>
                    <a:ea typeface="Cambria Math" panose="02040503050406030204" pitchFamily="18" charset="0"/>
                  </a:rPr>
                  <a:t>see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below</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requires</a:t>
                </a:r>
                <a:br>
                  <a:rPr lang="fr-CH" dirty="0">
                    <a:solidFill>
                      <a:schemeClr val="accent2"/>
                    </a:solidFill>
                    <a:latin typeface="Cambria Math" panose="02040503050406030204" pitchFamily="18" charset="0"/>
                    <a:ea typeface="Cambria Math" panose="02040503050406030204" pitchFamily="18" charset="0"/>
                  </a:rPr>
                </a:br>
                <a14:m>
                  <m:oMath xmlns:m="http://schemas.openxmlformats.org/officeDocument/2006/math">
                    <m:r>
                      <a:rPr lang="fr-CH" i="1">
                        <a:solidFill>
                          <a:schemeClr val="accent2"/>
                        </a:solidFill>
                        <a:latin typeface="Cambria Math" panose="02040503050406030204" pitchFamily="18" charset="0"/>
                        <a:ea typeface="Cambria Math" panose="02040503050406030204" pitchFamily="18" charset="0"/>
                      </a:rPr>
                      <m:t>𝑂</m:t>
                    </m:r>
                    <m:d>
                      <m:dPr>
                        <m:ctrlPr>
                          <a:rPr lang="fr-CH" i="1">
                            <a:solidFill>
                              <a:schemeClr val="accent2"/>
                            </a:solidFill>
                            <a:latin typeface="Cambria Math" panose="02040503050406030204" pitchFamily="18" charset="0"/>
                            <a:ea typeface="Cambria Math" panose="02040503050406030204" pitchFamily="18" charset="0"/>
                          </a:rPr>
                        </m:ctrlPr>
                      </m:dPr>
                      <m:e>
                        <m:sSup>
                          <m:sSupPr>
                            <m:ctrlPr>
                              <a:rPr lang="fr-CH" i="1" smtClean="0">
                                <a:solidFill>
                                  <a:schemeClr val="accent2"/>
                                </a:solidFill>
                                <a:latin typeface="Cambria Math" panose="02040503050406030204" pitchFamily="18" charset="0"/>
                                <a:ea typeface="Cambria Math" panose="02040503050406030204" pitchFamily="18" charset="0"/>
                              </a:rPr>
                            </m:ctrlPr>
                          </m:sSupPr>
                          <m:e>
                            <m:r>
                              <a:rPr lang="fr-CH" b="0" i="1" smtClean="0">
                                <a:solidFill>
                                  <a:schemeClr val="accent2"/>
                                </a:solidFill>
                                <a:latin typeface="Cambria Math" panose="02040503050406030204" pitchFamily="18" charset="0"/>
                                <a:ea typeface="Cambria Math" panose="02040503050406030204" pitchFamily="18" charset="0"/>
                              </a:rPr>
                              <m:t>𝑁</m:t>
                            </m:r>
                          </m:e>
                          <m:sup>
                            <m:r>
                              <a:rPr lang="fr-CH" i="1" smtClean="0">
                                <a:solidFill>
                                  <a:schemeClr val="accent2"/>
                                </a:solidFill>
                                <a:latin typeface="Cambria Math" panose="02040503050406030204" pitchFamily="18" charset="0"/>
                                <a:ea typeface="Cambria Math" panose="02040503050406030204" pitchFamily="18" charset="0"/>
                              </a:rPr>
                              <m:t>𝛼</m:t>
                            </m:r>
                          </m:sup>
                        </m:sSup>
                        <m:r>
                          <a:rPr lang="fr-CH" i="1">
                            <a:solidFill>
                              <a:schemeClr val="accent2"/>
                            </a:solidFill>
                            <a:latin typeface="Cambria Math" panose="02040503050406030204" pitchFamily="18" charset="0"/>
                            <a:ea typeface="Cambria Math" panose="02040503050406030204" pitchFamily="18" charset="0"/>
                          </a:rPr>
                          <m:t>𝑀</m:t>
                        </m:r>
                      </m:e>
                    </m:d>
                  </m:oMath>
                </a14:m>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where</a:t>
                </a:r>
                <a:r>
                  <a:rPr lang="fr-CH" dirty="0">
                    <a:solidFill>
                      <a:schemeClr val="accent2"/>
                    </a:solidFill>
                    <a:latin typeface="Cambria Math" panose="02040503050406030204" pitchFamily="18" charset="0"/>
                    <a:ea typeface="Cambria Math" panose="02040503050406030204" pitchFamily="18" charset="0"/>
                  </a:rPr>
                  <a:t>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2&lt;</m:t>
                    </m:r>
                    <m:r>
                      <a:rPr lang="fr-CH" b="0" i="1" smtClean="0">
                        <a:solidFill>
                          <a:schemeClr val="accent2"/>
                        </a:solidFill>
                        <a:latin typeface="Cambria Math" panose="02040503050406030204" pitchFamily="18" charset="0"/>
                        <a:ea typeface="Cambria Math" panose="02040503050406030204" pitchFamily="18" charset="0"/>
                      </a:rPr>
                      <m:t>𝛼</m:t>
                    </m:r>
                    <m:r>
                      <a:rPr lang="fr-CH" b="0" i="1" smtClean="0">
                        <a:solidFill>
                          <a:schemeClr val="accent2"/>
                        </a:solidFill>
                        <a:latin typeface="Cambria Math" panose="02040503050406030204" pitchFamily="18" charset="0"/>
                        <a:ea typeface="Cambria Math" panose="02040503050406030204" pitchFamily="18" charset="0"/>
                      </a:rPr>
                      <m:t>&lt;3</m:t>
                    </m:r>
                  </m:oMath>
                </a14:m>
                <a:endParaRPr lang="fr-CH" dirty="0">
                  <a:solidFill>
                    <a:schemeClr val="accent2"/>
                  </a:solidFill>
                  <a:latin typeface="Cambria Math" panose="02040503050406030204" pitchFamily="18" charset="0"/>
                  <a:ea typeface="Cambria Math" panose="02040503050406030204" pitchFamily="18" charset="0"/>
                </a:endParaRPr>
              </a:p>
              <a:p>
                <a:pPr marL="0" indent="0">
                  <a:buNone/>
                </a:pPr>
                <a:endParaRPr lang="en-CH" dirty="0"/>
              </a:p>
              <a:p>
                <a:endParaRPr lang="en-CH" dirty="0"/>
              </a:p>
            </p:txBody>
          </p:sp>
        </mc:Choice>
        <mc:Fallback xmlns="">
          <p:sp>
            <p:nvSpPr>
              <p:cNvPr id="25" name="Content Placeholder 12">
                <a:extLst>
                  <a:ext uri="{FF2B5EF4-FFF2-40B4-BE49-F238E27FC236}">
                    <a16:creationId xmlns:a16="http://schemas.microsoft.com/office/drawing/2014/main" id="{9F0FE3F9-3A4A-924E-A330-9E156687C614}"/>
                  </a:ext>
                </a:extLst>
              </p:cNvPr>
              <p:cNvSpPr>
                <a:spLocks noGrp="1" noRot="1" noChangeAspect="1" noMove="1" noResize="1" noEditPoints="1" noAdjustHandles="1" noChangeArrowheads="1" noChangeShapeType="1" noTextEdit="1"/>
              </p:cNvSpPr>
              <p:nvPr>
                <p:ph idx="1"/>
              </p:nvPr>
            </p:nvSpPr>
            <p:spPr>
              <a:xfrm>
                <a:off x="462643" y="1825624"/>
                <a:ext cx="10515600" cy="4351338"/>
              </a:xfrm>
              <a:blipFill>
                <a:blip r:embed="rId9"/>
                <a:stretch>
                  <a:fillRect l="-965" t="-1163" b="-2907"/>
                </a:stretch>
              </a:blipFill>
            </p:spPr>
            <p:txBody>
              <a:bodyPr/>
              <a:lstStyle/>
              <a:p>
                <a:r>
                  <a:rPr lang="en-CH">
                    <a:noFill/>
                  </a:rPr>
                  <a:t> </a:t>
                </a:r>
              </a:p>
            </p:txBody>
          </p:sp>
        </mc:Fallback>
      </mc:AlternateContent>
      <p:sp>
        <p:nvSpPr>
          <p:cNvPr id="24" name="Footer Placeholder 23">
            <a:extLst>
              <a:ext uri="{FF2B5EF4-FFF2-40B4-BE49-F238E27FC236}">
                <a16:creationId xmlns:a16="http://schemas.microsoft.com/office/drawing/2014/main" id="{FFE362C5-3FAE-EE4F-AD21-A489224E90EB}"/>
              </a:ext>
            </a:extLst>
          </p:cNvPr>
          <p:cNvSpPr>
            <a:spLocks noGrp="1"/>
          </p:cNvSpPr>
          <p:nvPr>
            <p:ph type="ftr" sz="quarter" idx="11"/>
          </p:nvPr>
        </p:nvSpPr>
        <p:spPr/>
        <p:txBody>
          <a:bodyPr/>
          <a:lstStyle/>
          <a:p>
            <a:r>
              <a:rPr lang="fr-CH"/>
              <a:t>Markus Müller, SIB Swiss Institute of Bioinformatics</a:t>
            </a:r>
          </a:p>
          <a:p>
            <a:r>
              <a:rPr lang="fr-CH"/>
              <a:t>
</a:t>
            </a:r>
          </a:p>
        </p:txBody>
      </p:sp>
      <p:pic>
        <p:nvPicPr>
          <p:cNvPr id="27" name="Picture 26">
            <a:extLst>
              <a:ext uri="{FF2B5EF4-FFF2-40B4-BE49-F238E27FC236}">
                <a16:creationId xmlns:a16="http://schemas.microsoft.com/office/drawing/2014/main" id="{F9354320-11FB-984E-9A38-B82E425065EF}"/>
              </a:ext>
            </a:extLst>
          </p:cNvPr>
          <p:cNvPicPr>
            <a:picLocks noChangeAspect="1"/>
          </p:cNvPicPr>
          <p:nvPr/>
        </p:nvPicPr>
        <p:blipFill>
          <a:blip r:embed="rId10"/>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776848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a:xfrm>
                <a:off x="854529" y="1792967"/>
                <a:ext cx="10515600" cy="4351338"/>
              </a:xfrm>
            </p:spPr>
            <p:txBody>
              <a:bodyPr>
                <a:normAutofit lnSpcReduction="10000"/>
              </a:bodyPr>
              <a:lstStyle/>
              <a:p>
                <a:r>
                  <a:rPr lang="en-CH" u="sng" dirty="0">
                    <a:solidFill>
                      <a:schemeClr val="accent2"/>
                    </a:solidFill>
                  </a:rPr>
                  <a:t>Dual form</a:t>
                </a:r>
                <a:r>
                  <a:rPr lang="en-CH" dirty="0">
                    <a:solidFill>
                      <a:schemeClr val="accent2"/>
                    </a:solidFill>
                  </a:rPr>
                  <a:t>: </a:t>
                </a:r>
                <a14:m>
                  <m:oMath xmlns:m="http://schemas.openxmlformats.org/officeDocument/2006/math">
                    <m:func>
                      <m:funcPr>
                        <m:ctrlPr>
                          <a:rPr lang="en-GB" i="1" smtClean="0">
                            <a:solidFill>
                              <a:schemeClr val="bg2">
                                <a:lumMod val="75000"/>
                              </a:schemeClr>
                            </a:solidFill>
                            <a:latin typeface="Cambria Math" panose="02040503050406030204" pitchFamily="18" charset="0"/>
                          </a:rPr>
                        </m:ctrlPr>
                      </m:funcPr>
                      <m:fName>
                        <m:limLow>
                          <m:limLowPr>
                            <m:ctrlPr>
                              <a:rPr lang="en-GB" i="1" smtClean="0">
                                <a:solidFill>
                                  <a:schemeClr val="bg2">
                                    <a:lumMod val="75000"/>
                                  </a:schemeClr>
                                </a:solidFill>
                                <a:latin typeface="Cambria Math" panose="02040503050406030204" pitchFamily="18" charset="0"/>
                              </a:rPr>
                            </m:ctrlPr>
                          </m:limLowPr>
                          <m:e>
                            <m:r>
                              <m:rPr>
                                <m:sty m:val="p"/>
                              </m:rPr>
                              <a:rPr lang="en-GB" i="0" smtClean="0">
                                <a:solidFill>
                                  <a:schemeClr val="bg2">
                                    <a:lumMod val="75000"/>
                                  </a:schemeClr>
                                </a:solidFill>
                                <a:latin typeface="Cambria Math" panose="02040503050406030204" pitchFamily="18" charset="0"/>
                              </a:rPr>
                              <m:t>min</m:t>
                            </m:r>
                          </m:e>
                          <m:lim>
                            <m:r>
                              <a:rPr lang="fr-CH" b="1" i="1">
                                <a:solidFill>
                                  <a:schemeClr val="bg2">
                                    <a:lumMod val="75000"/>
                                  </a:schemeClr>
                                </a:solidFill>
                                <a:latin typeface="Cambria Math" panose="02040503050406030204" pitchFamily="18" charset="0"/>
                                <a:ea typeface="Cambria Math" panose="02040503050406030204" pitchFamily="18" charset="0"/>
                              </a:rPr>
                              <m:t>𝜶</m:t>
                            </m:r>
                          </m:lim>
                        </m:limLow>
                      </m:fName>
                      <m:e>
                        <m:d>
                          <m:dPr>
                            <m:begChr m:val="{"/>
                            <m:endChr m:val="}"/>
                            <m:ctrlPr>
                              <a:rPr lang="fr-CH" b="1" i="1" smtClean="0">
                                <a:solidFill>
                                  <a:schemeClr val="bg2">
                                    <a:lumMod val="75000"/>
                                  </a:schemeClr>
                                </a:solidFill>
                                <a:latin typeface="Cambria Math" panose="02040503050406030204" pitchFamily="18" charset="0"/>
                              </a:rPr>
                            </m:ctrlPr>
                          </m:dPr>
                          <m:e>
                            <m:r>
                              <a:rPr lang="fr-CH" b="1" i="1">
                                <a:solidFill>
                                  <a:schemeClr val="bg2">
                                    <a:lumMod val="75000"/>
                                  </a:schemeClr>
                                </a:solidFill>
                                <a:latin typeface="Cambria Math" panose="02040503050406030204" pitchFamily="18" charset="0"/>
                              </a:rPr>
                              <m:t>−</m:t>
                            </m:r>
                            <m:f>
                              <m:fPr>
                                <m:ctrlPr>
                                  <a:rPr lang="en-GB"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r>
                                  <a:rPr lang="fr-CH" i="1">
                                    <a:solidFill>
                                      <a:schemeClr val="bg2">
                                        <a:lumMod val="75000"/>
                                      </a:schemeClr>
                                    </a:solidFill>
                                    <a:latin typeface="Cambria Math" panose="02040503050406030204" pitchFamily="18" charset="0"/>
                                  </a:rPr>
                                  <m:t>2</m:t>
                                </m:r>
                              </m:den>
                            </m:f>
                            <m:nary>
                              <m:naryPr>
                                <m:chr m:val="∑"/>
                                <m:ctrlPr>
                                  <a:rPr lang="en-GB"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nary>
                                  <m:naryPr>
                                    <m:chr m:val="∑"/>
                                    <m:limLoc m:val="subSup"/>
                                    <m:ctrlPr>
                                      <a:rPr lang="en-GB" i="1">
                                        <a:solidFill>
                                          <a:schemeClr val="bg2">
                                            <a:lumMod val="75000"/>
                                          </a:schemeClr>
                                        </a:solidFill>
                                        <a:latin typeface="Cambria Math" panose="02040503050406030204" pitchFamily="18" charset="0"/>
                                      </a:rPr>
                                    </m:ctrlPr>
                                  </m:naryPr>
                                  <m:sub>
                                    <m:r>
                                      <m:rPr>
                                        <m:brk m:alnAt="25"/>
                                      </m:rPr>
                                      <a:rPr lang="fr-CH" i="1">
                                        <a:solidFill>
                                          <a:schemeClr val="bg2">
                                            <a:lumMod val="75000"/>
                                          </a:schemeClr>
                                        </a:solidFill>
                                        <a:latin typeface="Cambria Math" panose="02040503050406030204" pitchFamily="18" charset="0"/>
                                      </a:rPr>
                                      <m:t>𝑗</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𝑗</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𝑗</m:t>
                                        </m:r>
                                      </m:sub>
                                    </m:sSub>
                                    <m:sSub>
                                      <m:sSubPr>
                                        <m:ctrlPr>
                                          <a:rPr lang="fr-CH" i="1" smtClean="0">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 </m:t>
                                        </m:r>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𝑖</m:t>
                                        </m:r>
                                      </m:sub>
                                    </m:sSub>
                                    <m:r>
                                      <a:rPr lang="fr-CH" i="1">
                                        <a:solidFill>
                                          <a:schemeClr val="tx1"/>
                                        </a:solidFill>
                                        <a:latin typeface="Cambria Math" panose="02040503050406030204" pitchFamily="18" charset="0"/>
                                        <a:ea typeface="Cambria Math" panose="02040503050406030204" pitchFamily="18" charset="0"/>
                                      </a:rPr>
                                      <m:t>∙</m:t>
                                    </m:r>
                                    <m:sSub>
                                      <m:sSubPr>
                                        <m:ctrlPr>
                                          <a:rPr lang="fr-CH" i="1">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𝑗</m:t>
                                        </m:r>
                                      </m:sub>
                                    </m:sSub>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e>
                                    </m:nary>
                                  </m:e>
                                </m:nary>
                              </m:e>
                            </m:nary>
                          </m:e>
                        </m:d>
                      </m:e>
                    </m:func>
                  </m:oMath>
                </a14:m>
                <a:br>
                  <a:rPr lang="en-CH" dirty="0">
                    <a:solidFill>
                      <a:schemeClr val="accent2"/>
                    </a:solidFill>
                  </a:rPr>
                </a:br>
                <a:r>
                  <a:rPr lang="en-CH" dirty="0">
                    <a:solidFill>
                      <a:schemeClr val="accent2"/>
                    </a:solidFill>
                  </a:rPr>
                  <a:t>subject to:</a:t>
                </a:r>
                <a:br>
                  <a:rPr lang="en-CH" dirty="0">
                    <a:solidFill>
                      <a:schemeClr val="accent2"/>
                    </a:solidFill>
                  </a:rPr>
                </a:br>
                <a:r>
                  <a:rPr lang="en-CH" dirty="0">
                    <a:solidFill>
                      <a:schemeClr val="accent2"/>
                    </a:solidFill>
                  </a:rPr>
                  <a:t>			</a:t>
                </a:r>
                <a14:m>
                  <m:oMath xmlns:m="http://schemas.openxmlformats.org/officeDocument/2006/math">
                    <m:nary>
                      <m:naryPr>
                        <m:chr m:val="∑"/>
                        <m:ctrlPr>
                          <a:rPr lang="en-GB" i="1" smtClean="0">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=0 </m:t>
                        </m:r>
                        <m:r>
                          <m:rPr>
                            <m:nor/>
                          </m:rPr>
                          <a:rPr lang="fr-CH">
                            <a:solidFill>
                              <a:schemeClr val="bg2">
                                <a:lumMod val="75000"/>
                              </a:schemeClr>
                            </a:solidFill>
                            <a:latin typeface="Cambria Math" panose="02040503050406030204" pitchFamily="18" charset="0"/>
                          </a:rPr>
                          <m:t>and</m:t>
                        </m:r>
                        <m:r>
                          <a:rPr lang="fr-CH" i="1">
                            <a:solidFill>
                              <a:schemeClr val="bg2">
                                <a:lumMod val="75000"/>
                              </a:schemeClr>
                            </a:solidFill>
                            <a:latin typeface="Cambria Math" panose="02040503050406030204" pitchFamily="18" charset="0"/>
                          </a:rPr>
                          <m:t> </m:t>
                        </m:r>
                      </m:e>
                    </m:nary>
                    <m:sSub>
                      <m:sSubPr>
                        <m:ctrlPr>
                          <a:rPr lang="en-GB" i="1">
                            <a:solidFill>
                              <a:schemeClr val="bg2">
                                <a:lumMod val="75000"/>
                              </a:schemeClr>
                            </a:solidFill>
                            <a:latin typeface="Cambria Math" panose="02040503050406030204" pitchFamily="18" charset="0"/>
                          </a:rPr>
                        </m:ctrlPr>
                      </m:sSubPr>
                      <m:e>
                        <m:r>
                          <a:rPr lang="fr-CH" b="0" i="1" smtClean="0">
                            <a:solidFill>
                              <a:schemeClr val="bg2">
                                <a:lumMod val="75000"/>
                              </a:schemeClr>
                            </a:solidFill>
                            <a:latin typeface="Cambria Math" panose="02040503050406030204" pitchFamily="18" charset="0"/>
                          </a:rPr>
                          <m:t>0</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ea typeface="Cambria Math" panose="02040503050406030204" pitchFamily="18" charset="0"/>
                      </a:rPr>
                      <m:t>≤</m:t>
                    </m:r>
                    <m:r>
                      <a:rPr lang="fr-CH" i="1" smtClean="0">
                        <a:solidFill>
                          <a:schemeClr val="bg2">
                            <a:lumMod val="75000"/>
                          </a:schemeClr>
                        </a:solidFill>
                        <a:latin typeface="Cambria Math" panose="02040503050406030204" pitchFamily="18" charset="0"/>
                        <a:ea typeface="Cambria Math" panose="02040503050406030204" pitchFamily="18" charset="0"/>
                      </a:rPr>
                      <m:t>𝐶</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b="0" i="1" smtClean="0">
                        <a:solidFill>
                          <a:schemeClr val="bg2">
                            <a:lumMod val="75000"/>
                          </a:schemeClr>
                        </a:solidFill>
                        <a:latin typeface="Cambria Math" panose="02040503050406030204" pitchFamily="18" charset="0"/>
                        <a:ea typeface="Cambria Math" panose="02040503050406030204" pitchFamily="18" charset="0"/>
                      </a:rPr>
                      <m:t>𝑖</m:t>
                    </m:r>
                    <m:r>
                      <a:rPr lang="fr-CH" b="0" i="1" smtClean="0">
                        <a:solidFill>
                          <a:schemeClr val="bg2">
                            <a:lumMod val="75000"/>
                          </a:schemeClr>
                        </a:solidFill>
                        <a:latin typeface="Cambria Math" panose="02040503050406030204" pitchFamily="18" charset="0"/>
                        <a:ea typeface="Cambria Math" panose="02040503050406030204" pitchFamily="18" charset="0"/>
                      </a:rPr>
                      <m:t>=1…</m:t>
                    </m:r>
                    <m:r>
                      <a:rPr lang="fr-CH" b="0" i="1" smtClean="0">
                        <a:solidFill>
                          <a:schemeClr val="bg2">
                            <a:lumMod val="75000"/>
                          </a:schemeClr>
                        </a:solidFill>
                        <a:latin typeface="Cambria Math" panose="02040503050406030204" pitchFamily="18" charset="0"/>
                        <a:ea typeface="Cambria Math" panose="02040503050406030204" pitchFamily="18" charset="0"/>
                      </a:rPr>
                      <m:t>𝑁</m:t>
                    </m:r>
                  </m:oMath>
                </a14:m>
                <a:r>
                  <a:rPr lang="fr-CH" dirty="0">
                    <a:solidFill>
                      <a:schemeClr val="bg2">
                        <a:lumMod val="75000"/>
                      </a:schemeClr>
                    </a:solidFill>
                  </a:rPr>
                  <a:t>. </a:t>
                </a:r>
                <a:br>
                  <a:rPr lang="fr-CH" dirty="0">
                    <a:solidFill>
                      <a:schemeClr val="bg2">
                        <a:lumMod val="50000"/>
                      </a:schemeClr>
                    </a:solidFill>
                  </a:rPr>
                </a:br>
                <a:endParaRPr lang="en-CH" dirty="0">
                  <a:solidFill>
                    <a:schemeClr val="bg2">
                      <a:lumMod val="50000"/>
                    </a:schemeClr>
                  </a:solidFill>
                </a:endParaRPr>
              </a:p>
              <a:p>
                <a:pPr lvl="1"/>
                <a14:m>
                  <m:oMath xmlns:m="http://schemas.openxmlformats.org/officeDocument/2006/math">
                    <m:r>
                      <a:rPr lang="fr-CH" b="1" i="1" smtClean="0">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b="1" i="1">
                                <a:solidFill>
                                  <a:schemeClr val="bg2">
                                    <a:lumMod val="75000"/>
                                  </a:schemeClr>
                                </a:solidFill>
                                <a:latin typeface="Cambria Math" panose="02040503050406030204" pitchFamily="18" charset="0"/>
                              </a:rPr>
                              <m:t>𝒙</m:t>
                            </m:r>
                          </m:e>
                          <m:sub>
                            <m:r>
                              <a:rPr lang="fr-CH" i="1">
                                <a:solidFill>
                                  <a:schemeClr val="bg2">
                                    <a:lumMod val="75000"/>
                                  </a:schemeClr>
                                </a:solidFill>
                                <a:latin typeface="Cambria Math" panose="02040503050406030204" pitchFamily="18" charset="0"/>
                              </a:rPr>
                              <m:t>𝑖</m:t>
                            </m:r>
                          </m:sub>
                        </m:sSub>
                      </m:e>
                    </m:nary>
                  </m:oMath>
                </a14:m>
                <a:r>
                  <a:rPr lang="en-CH" dirty="0">
                    <a:solidFill>
                      <a:schemeClr val="bg2">
                        <a:lumMod val="75000"/>
                      </a:schemeClr>
                    </a:solidFill>
                  </a:rPr>
                  <a:t>; </a:t>
                </a:r>
                <a14:m>
                  <m:oMath xmlns:m="http://schemas.openxmlformats.org/officeDocument/2006/math">
                    <m:r>
                      <a:rPr lang="fr-CH" i="1">
                        <a:solidFill>
                          <a:schemeClr val="bg2">
                            <a:lumMod val="75000"/>
                          </a:schemeClr>
                        </a:solidFill>
                        <a:latin typeface="Cambria Math" panose="02040503050406030204" pitchFamily="18" charset="0"/>
                      </a:rPr>
                      <m:t>𝑆</m:t>
                    </m:r>
                    <m:r>
                      <a:rPr lang="fr-CH" i="1">
                        <a:solidFill>
                          <a:schemeClr val="bg2">
                            <a:lumMod val="75000"/>
                          </a:schemeClr>
                        </a:solidFill>
                        <a:latin typeface="Cambria Math" panose="02040503050406030204" pitchFamily="18" charset="0"/>
                      </a:rPr>
                      <m:t>=</m:t>
                    </m:r>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𝑖</m:t>
                        </m:r>
                      </m:e>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&gt;0</m:t>
                        </m:r>
                      </m:e>
                    </m:d>
                    <m:r>
                      <a:rPr lang="fr-CH" i="1">
                        <a:solidFill>
                          <a:schemeClr val="bg2">
                            <a:lumMod val="75000"/>
                          </a:schemeClr>
                        </a:solidFill>
                        <a:latin typeface="Cambria Math" panose="02040503050406030204" pitchFamily="18" charset="0"/>
                      </a:rPr>
                      <m:t>; </m:t>
                    </m:r>
                    <m:r>
                      <a:rPr lang="fr-CH" i="1">
                        <a:solidFill>
                          <a:schemeClr val="bg2">
                            <a:lumMod val="75000"/>
                          </a:schemeClr>
                        </a:solidFill>
                        <a:latin typeface="Cambria Math" panose="02040503050406030204" pitchFamily="18" charset="0"/>
                      </a:rPr>
                      <m:t>𝑏</m:t>
                    </m:r>
                    <m:r>
                      <a:rPr lang="fr-CH" i="1">
                        <a:solidFill>
                          <a:schemeClr val="bg2">
                            <a:lumMod val="75000"/>
                          </a:schemeClr>
                        </a:solidFill>
                        <a:latin typeface="Cambria Math" panose="02040503050406030204" pitchFamily="18" charset="0"/>
                      </a:rPr>
                      <m:t>=</m:t>
                    </m:r>
                    <m:f>
                      <m:fPr>
                        <m:ctrlPr>
                          <a:rPr lang="fr-CH"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𝑆</m:t>
                            </m:r>
                          </m:e>
                        </m:d>
                      </m:den>
                    </m:f>
                    <m:nary>
                      <m:naryPr>
                        <m:chr m:val="∑"/>
                        <m:supHide m:val="on"/>
                        <m:ctrlPr>
                          <a:rPr lang="fr-CH" i="1">
                            <a:solidFill>
                              <a:schemeClr val="bg2">
                                <a:lumMod val="75000"/>
                              </a:schemeClr>
                            </a:solidFill>
                            <a:latin typeface="Cambria Math" panose="02040503050406030204" pitchFamily="18" charset="0"/>
                          </a:rPr>
                        </m:ctrlPr>
                      </m:naryPr>
                      <m:sub>
                        <m:r>
                          <m:rPr>
                            <m:brk m:alnAt="7"/>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𝑆</m:t>
                        </m:r>
                      </m:sub>
                      <m:sup/>
                      <m:e>
                        <m:d>
                          <m:dPr>
                            <m:ctrlPr>
                              <a:rPr lang="fr-CH" i="1">
                                <a:solidFill>
                                  <a:schemeClr val="bg2">
                                    <a:lumMod val="75000"/>
                                  </a:schemeClr>
                                </a:solidFill>
                                <a:latin typeface="Cambria Math" panose="02040503050406030204" pitchFamily="18" charset="0"/>
                              </a:rPr>
                            </m:ctrlPr>
                          </m:dPr>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m:t>
                            </m:r>
                            <m:r>
                              <a:rPr lang="fr-CH" b="1" i="1">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ea typeface="Cambria Math" panose="02040503050406030204" pitchFamily="18" charset="0"/>
                              </a:rPr>
                              <m:t>∙</m:t>
                            </m:r>
                            <m:sSub>
                              <m:sSubPr>
                                <m:ctrlPr>
                                  <a:rPr lang="fr-CH" i="1">
                                    <a:solidFill>
                                      <a:schemeClr val="bg2">
                                        <a:lumMod val="75000"/>
                                      </a:schemeClr>
                                    </a:solidFill>
                                    <a:latin typeface="Cambria Math" panose="02040503050406030204" pitchFamily="18" charset="0"/>
                                    <a:ea typeface="Cambria Math" panose="02040503050406030204" pitchFamily="18" charset="0"/>
                                  </a:rPr>
                                </m:ctrlPr>
                              </m:sSubPr>
                              <m:e>
                                <m:r>
                                  <a:rPr lang="fr-CH" b="1" i="1">
                                    <a:solidFill>
                                      <a:schemeClr val="bg2">
                                        <a:lumMod val="75000"/>
                                      </a:schemeClr>
                                    </a:solidFill>
                                    <a:latin typeface="Cambria Math" panose="02040503050406030204" pitchFamily="18" charset="0"/>
                                    <a:ea typeface="Cambria Math" panose="02040503050406030204" pitchFamily="18" charset="0"/>
                                  </a:rPr>
                                  <m:t>𝒙</m:t>
                                </m:r>
                              </m:e>
                              <m:sub>
                                <m:r>
                                  <a:rPr lang="fr-CH" i="1">
                                    <a:solidFill>
                                      <a:schemeClr val="bg2">
                                        <a:lumMod val="75000"/>
                                      </a:schemeClr>
                                    </a:solidFill>
                                    <a:latin typeface="Cambria Math" panose="02040503050406030204" pitchFamily="18" charset="0"/>
                                    <a:ea typeface="Cambria Math" panose="02040503050406030204" pitchFamily="18" charset="0"/>
                                  </a:rPr>
                                  <m:t>𝑖</m:t>
                                </m:r>
                              </m:sub>
                            </m:sSub>
                          </m:e>
                        </m:d>
                      </m:e>
                    </m:nary>
                  </m:oMath>
                </a14:m>
                <a:endParaRPr lang="en-CH" dirty="0"/>
              </a:p>
              <a:p>
                <a:pPr lvl="1"/>
                <a:r>
                  <a:rPr lang="en-CH" dirty="0">
                    <a:solidFill>
                      <a:schemeClr val="accent2"/>
                    </a:solidFill>
                  </a:rPr>
                  <a:t>Prediction: </a:t>
                </a:r>
                <a14:m>
                  <m:oMath xmlns:m="http://schemas.openxmlformats.org/officeDocument/2006/math">
                    <m:r>
                      <a:rPr lang="fr-CH" b="0" i="1" smtClean="0">
                        <a:solidFill>
                          <a:schemeClr val="bg2">
                            <a:lumMod val="75000"/>
                          </a:schemeClr>
                        </a:solidFill>
                        <a:latin typeface="Cambria Math" panose="02040503050406030204" pitchFamily="18" charset="0"/>
                      </a:rPr>
                      <m:t>𝑓</m:t>
                    </m:r>
                    <m:d>
                      <m:dPr>
                        <m:ctrlPr>
                          <a:rPr lang="fr-CH" b="0" i="1" smtClean="0">
                            <a:solidFill>
                              <a:schemeClr val="bg2">
                                <a:lumMod val="75000"/>
                              </a:schemeClr>
                            </a:solidFill>
                            <a:latin typeface="Cambria Math" panose="02040503050406030204" pitchFamily="18" charset="0"/>
                          </a:rPr>
                        </m:ctrlPr>
                      </m:dPr>
                      <m:e>
                        <m:r>
                          <a:rPr lang="fr-CH" b="1" i="1" smtClean="0">
                            <a:solidFill>
                              <a:schemeClr val="bg2">
                                <a:lumMod val="75000"/>
                              </a:schemeClr>
                            </a:solidFill>
                            <a:latin typeface="Cambria Math" panose="02040503050406030204" pitchFamily="18" charset="0"/>
                          </a:rPr>
                          <m:t>𝒙</m:t>
                        </m:r>
                      </m:e>
                    </m:d>
                    <m:r>
                      <a:rPr lang="fr-CH" b="0" i="0" smtClean="0">
                        <a:solidFill>
                          <a:schemeClr val="bg2">
                            <a:lumMod val="75000"/>
                          </a:schemeClr>
                        </a:solidFill>
                        <a:latin typeface="Cambria Math" panose="02040503050406030204" pitchFamily="18" charset="0"/>
                      </a:rPr>
                      <m:t>=</m:t>
                    </m:r>
                  </m:oMath>
                </a14:m>
                <a:r>
                  <a:rPr lang="fr-CH" b="1" dirty="0">
                    <a:solidFill>
                      <a:schemeClr val="bg2">
                        <a:lumMod val="75000"/>
                      </a:schemeClr>
                    </a:solidFill>
                  </a:rPr>
                  <a:t> </a:t>
                </a:r>
                <a14:m>
                  <m:oMath xmlns:m="http://schemas.openxmlformats.org/officeDocument/2006/math">
                    <m:r>
                      <a:rPr lang="fr-CH" b="1" i="1">
                        <a:solidFill>
                          <a:schemeClr val="bg2">
                            <a:lumMod val="75000"/>
                          </a:schemeClr>
                        </a:solidFill>
                        <a:latin typeface="Cambria Math" panose="02040503050406030204" pitchFamily="18" charset="0"/>
                      </a:rPr>
                      <m:t>𝒘</m:t>
                    </m:r>
                    <m:r>
                      <a:rPr lang="fr-CH" b="1" i="1" smtClean="0">
                        <a:solidFill>
                          <a:schemeClr val="bg2">
                            <a:lumMod val="75000"/>
                          </a:schemeClr>
                        </a:solidFill>
                        <a:latin typeface="Cambria Math" panose="02040503050406030204" pitchFamily="18" charset="0"/>
                        <a:ea typeface="Cambria Math" panose="02040503050406030204" pitchFamily="18" charset="0"/>
                      </a:rPr>
                      <m:t>∙</m:t>
                    </m:r>
                    <m:r>
                      <a:rPr lang="fr-CH" b="1" i="1">
                        <a:solidFill>
                          <a:schemeClr val="bg2">
                            <a:lumMod val="75000"/>
                          </a:schemeClr>
                        </a:solidFill>
                        <a:latin typeface="Cambria Math" panose="02040503050406030204" pitchFamily="18" charset="0"/>
                      </a:rPr>
                      <m:t>𝒙</m:t>
                    </m:r>
                    <m:r>
                      <a:rPr lang="fr-CH" b="1" i="1" smtClean="0">
                        <a:solidFill>
                          <a:schemeClr val="bg2">
                            <a:lumMod val="75000"/>
                          </a:schemeClr>
                        </a:solidFill>
                        <a:latin typeface="Cambria Math" panose="02040503050406030204" pitchFamily="18" charset="0"/>
                      </a:rPr>
                      <m:t>−</m:t>
                    </m:r>
                    <m:r>
                      <a:rPr lang="fr-CH" b="1" i="1" smtClean="0">
                        <a:solidFill>
                          <a:schemeClr val="bg2">
                            <a:lumMod val="75000"/>
                          </a:schemeClr>
                        </a:solidFill>
                        <a:latin typeface="Cambria Math" panose="02040503050406030204" pitchFamily="18" charset="0"/>
                      </a:rPr>
                      <m:t>𝒃</m:t>
                    </m:r>
                    <m:r>
                      <a:rPr lang="fr-CH" b="1" i="1" smtClean="0">
                        <a:solidFill>
                          <a:schemeClr val="bg2">
                            <a:lumMod val="75000"/>
                          </a:schemeClr>
                        </a:solidFill>
                        <a:latin typeface="Cambria Math" panose="02040503050406030204" pitchFamily="18" charset="0"/>
                      </a:rPr>
                      <m:t>=</m:t>
                    </m:r>
                  </m:oMath>
                </a14:m>
                <a:r>
                  <a:rPr lang="fr-CH" dirty="0">
                    <a:solidFill>
                      <a:schemeClr val="bg2">
                        <a:lumMod val="75000"/>
                      </a:schemeClr>
                    </a:solidFill>
                  </a:rPr>
                  <a:t> </a:t>
                </a:r>
                <a14:m>
                  <m:oMath xmlns:m="http://schemas.openxmlformats.org/officeDocument/2006/math">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b="1" i="1">
                                <a:solidFill>
                                  <a:schemeClr val="bg2">
                                    <a:lumMod val="75000"/>
                                  </a:schemeClr>
                                </a:solidFill>
                                <a:latin typeface="Cambria Math" panose="02040503050406030204" pitchFamily="18" charset="0"/>
                              </a:rPr>
                              <m:t>𝒙</m:t>
                            </m:r>
                          </m:e>
                          <m:sub>
                            <m:r>
                              <a:rPr lang="fr-CH" i="1">
                                <a:solidFill>
                                  <a:schemeClr val="bg2">
                                    <a:lumMod val="75000"/>
                                  </a:schemeClr>
                                </a:solidFill>
                                <a:latin typeface="Cambria Math" panose="02040503050406030204" pitchFamily="18" charset="0"/>
                              </a:rPr>
                              <m:t>𝑖</m:t>
                            </m:r>
                          </m:sub>
                        </m:sSub>
                        <m:r>
                          <a:rPr lang="fr-CH" b="1" i="1" smtClean="0">
                            <a:solidFill>
                              <a:schemeClr val="bg2">
                                <a:lumMod val="75000"/>
                              </a:schemeClr>
                            </a:solidFill>
                            <a:latin typeface="Cambria Math" panose="02040503050406030204" pitchFamily="18" charset="0"/>
                          </a:rPr>
                          <m:t>𝒙</m:t>
                        </m:r>
                      </m:e>
                    </m:nary>
                    <m:r>
                      <a:rPr lang="fr-CH" b="0" i="1" smtClean="0">
                        <a:solidFill>
                          <a:schemeClr val="bg2">
                            <a:lumMod val="75000"/>
                          </a:schemeClr>
                        </a:solidFill>
                        <a:latin typeface="Cambria Math" panose="02040503050406030204" pitchFamily="18" charset="0"/>
                      </a:rPr>
                      <m:t>−</m:t>
                    </m:r>
                    <m:r>
                      <a:rPr lang="fr-CH" b="0" i="1" smtClean="0">
                        <a:solidFill>
                          <a:schemeClr val="bg2">
                            <a:lumMod val="75000"/>
                          </a:schemeClr>
                        </a:solidFill>
                        <a:latin typeface="Cambria Math" panose="02040503050406030204" pitchFamily="18" charset="0"/>
                      </a:rPr>
                      <m:t>𝑏</m:t>
                    </m:r>
                  </m:oMath>
                </a14:m>
                <a:br>
                  <a:rPr lang="fr-CH" dirty="0"/>
                </a:br>
                <a:endParaRPr lang="fr-CH" dirty="0"/>
              </a:p>
              <a:p>
                <a:pPr lvl="1"/>
                <a:r>
                  <a:rPr lang="fr-CH" dirty="0">
                    <a:solidFill>
                      <a:schemeClr val="accent2"/>
                    </a:solidFill>
                  </a:rPr>
                  <a:t>Kernel trick:</a:t>
                </a:r>
                <a:r>
                  <a:rPr lang="fr-CH"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br>
                  <a:rPr lang="fr-CH" dirty="0"/>
                </a:br>
                <a:endParaRPr lang="en-CH" dirty="0"/>
              </a:p>
              <a:p>
                <a:r>
                  <a:rPr lang="en-CH" dirty="0">
                    <a:solidFill>
                      <a:schemeClr val="accent2"/>
                    </a:solidFill>
                    <a:hlinkClick r:id="rId3">
                      <a:extLst>
                        <a:ext uri="{A12FA001-AC4F-418D-AE19-62706E023703}">
                          <ahyp:hlinkClr xmlns:ahyp="http://schemas.microsoft.com/office/drawing/2018/hyperlinkcolor" val="tx"/>
                        </a:ext>
                      </a:extLst>
                    </a:hlinkClick>
                  </a:rPr>
                  <a:t>Boser, Guyon &amp; Vapnik, Proc. 5th COLT, 1992</a:t>
                </a:r>
                <a:endParaRPr lang="en-CH" dirty="0">
                  <a:solidFill>
                    <a:schemeClr val="accent2"/>
                  </a:solidFill>
                </a:endParaRPr>
              </a:p>
            </p:txBody>
          </p:sp>
        </mc:Choice>
        <mc:Fallback xmlns="">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xfrm>
                <a:off x="854529" y="1792967"/>
                <a:ext cx="10515600" cy="4351338"/>
              </a:xfrm>
              <a:blipFill>
                <a:blip r:embed="rId4"/>
                <a:stretch>
                  <a:fillRect l="-1086" t="-15452"/>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
</a:t>
            </a:r>
            <a:endParaRPr lang="fr-CH" dirty="0"/>
          </a:p>
        </p:txBody>
      </p:sp>
      <p:pic>
        <p:nvPicPr>
          <p:cNvPr id="12292" name="Picture 4">
            <a:extLst>
              <a:ext uri="{FF2B5EF4-FFF2-40B4-BE49-F238E27FC236}">
                <a16:creationId xmlns:a16="http://schemas.microsoft.com/office/drawing/2014/main" id="{58AFA050-DB3C-C345-9E29-34037F9415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7328" y="4282168"/>
            <a:ext cx="3902529" cy="17739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220106-0A86-A549-B262-B679F3F2D794}"/>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095007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4260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p:txBody>
              <a:bodyPr>
                <a:normAutofit/>
              </a:bodyPr>
              <a:lstStyle/>
              <a:p>
                <a:pPr marL="0" indent="0">
                  <a:buNone/>
                </a:pPr>
                <a:endParaRPr lang="fr-CH" dirty="0"/>
              </a:p>
              <a:p>
                <a:r>
                  <a:rPr lang="fr-CH" dirty="0" err="1">
                    <a:solidFill>
                      <a:schemeClr val="accent2"/>
                    </a:solidFill>
                  </a:rPr>
                  <a:t>Kernel</a:t>
                </a:r>
                <a:r>
                  <a:rPr lang="fr-CH" dirty="0">
                    <a:solidFill>
                      <a:schemeClr val="accent2"/>
                    </a:solidFill>
                  </a:rPr>
                  <a:t> trick:</a:t>
                </a:r>
                <a:r>
                  <a:rPr lang="fr-CH" dirty="0"/>
                  <a:t> </a:t>
                </a:r>
                <a14:m>
                  <m:oMath xmlns:m="http://schemas.openxmlformats.org/officeDocument/2006/math">
                    <m:r>
                      <a:rPr lang="fr-CH" b="1" i="1">
                        <a:latin typeface="Cambria Math" panose="02040503050406030204" pitchFamily="18" charset="0"/>
                      </a:rPr>
                      <m:t>𝒙</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𝑲</m:t>
                    </m:r>
                    <m:d>
                      <m:dPr>
                        <m:ctrlPr>
                          <a:rPr lang="fr-CH"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smtClean="0">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br>
                  <a:rPr lang="fr-CH" dirty="0"/>
                </a:br>
                <a:endParaRPr lang="fr-CH" dirty="0"/>
              </a:p>
              <a:p>
                <a:pPr lvl="1"/>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𝒚</m:t>
                        </m:r>
                        <m:r>
                          <a:rPr lang="fr-CH" b="1" i="1">
                            <a:latin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𝒙</m:t>
                        </m:r>
                      </m:e>
                    </m:d>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𝒄𝑲</m:t>
                    </m:r>
                    <m:d>
                      <m:dPr>
                        <m:ctrlPr>
                          <a:rPr lang="fr-CH" b="1" i="1">
                            <a:latin typeface="Cambria Math" panose="02040503050406030204" pitchFamily="18" charset="0"/>
                            <a:ea typeface="Cambria Math" panose="02040503050406030204" pitchFamily="18" charset="0"/>
                          </a:rPr>
                        </m:ctrlPr>
                      </m:dPr>
                      <m:e>
                        <m:sSub>
                          <m:sSubPr>
                            <m:ctrlPr>
                              <a:rPr lang="fr-CH" b="1" i="1"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smtClean="0">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rPr>
                          <m:t>,</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smtClean="0">
                                <a:latin typeface="Cambria Math" panose="02040503050406030204" pitchFamily="18" charset="0"/>
                              </a:rPr>
                              <m:t>𝒋</m:t>
                            </m:r>
                          </m:sub>
                        </m:sSub>
                      </m:e>
                    </m:d>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𝒄</m:t>
                        </m:r>
                      </m:e>
                      <m:sup>
                        <m:r>
                          <a:rPr lang="fr-CH" b="1" i="1" smtClean="0">
                            <a:latin typeface="Cambria Math" panose="02040503050406030204" pitchFamily="18" charset="0"/>
                            <a:ea typeface="Cambria Math" panose="02040503050406030204" pitchFamily="18" charset="0"/>
                          </a:rPr>
                          <m:t>𝑻</m:t>
                        </m:r>
                      </m:sup>
                    </m:sSup>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𝟎</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m:t>
                    </m:r>
                    <m:r>
                      <a:rPr lang="fr-CH" b="1" i="1" smtClean="0">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ℝ</m:t>
                        </m:r>
                      </m:e>
                      <m:sup>
                        <m:r>
                          <a:rPr lang="fr-CH" b="1" i="1" smtClean="0">
                            <a:latin typeface="Cambria Math" panose="02040503050406030204" pitchFamily="18" charset="0"/>
                            <a:ea typeface="Cambria Math" panose="02040503050406030204" pitchFamily="18" charset="0"/>
                          </a:rPr>
                          <m:t>𝒏</m:t>
                        </m:r>
                      </m:sup>
                    </m:sSup>
                    <m:r>
                      <a:rPr lang="fr-CH" b="1"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 </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𝒊</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𝟏</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𝒏</m:t>
                    </m:r>
                    <m:r>
                      <a:rPr lang="fr-CH" b="1" i="1">
                        <a:latin typeface="Cambria Math" panose="02040503050406030204" pitchFamily="18" charset="0"/>
                        <a:ea typeface="Cambria Math" panose="02040503050406030204" pitchFamily="18" charset="0"/>
                      </a:rPr>
                      <m:t>∈</m:t>
                    </m:r>
                    <m:sSup>
                      <m:sSupPr>
                        <m:ctrlPr>
                          <a:rPr lang="fr-CH" b="1" i="1">
                            <a:latin typeface="Cambria Math" panose="02040503050406030204" pitchFamily="18" charset="0"/>
                            <a:ea typeface="Cambria Math" panose="02040503050406030204" pitchFamily="18" charset="0"/>
                          </a:rPr>
                        </m:ctrlPr>
                      </m:sSupPr>
                      <m:e>
                        <m:r>
                          <a:rPr lang="fr-CH" b="1" i="1">
                            <a:latin typeface="Cambria Math" panose="02040503050406030204" pitchFamily="18" charset="0"/>
                            <a:ea typeface="Cambria Math" panose="02040503050406030204" pitchFamily="18" charset="0"/>
                          </a:rPr>
                          <m:t>ℝ</m:t>
                        </m:r>
                      </m:e>
                      <m:sup>
                        <m:r>
                          <a:rPr lang="fr-CH" b="1" i="1" smtClean="0">
                            <a:latin typeface="Cambria Math" panose="02040503050406030204" pitchFamily="18" charset="0"/>
                            <a:ea typeface="Cambria Math" panose="02040503050406030204" pitchFamily="18" charset="0"/>
                          </a:rPr>
                          <m:t>𝒎</m:t>
                        </m:r>
                      </m:sup>
                    </m:sSup>
                  </m:oMath>
                </a14:m>
                <a:br>
                  <a:rPr lang="fr-CH" dirty="0"/>
                </a:br>
                <a:endParaRPr lang="fr-CH" dirty="0"/>
              </a:p>
              <a:p>
                <a:pPr lvl="1"/>
                <a:r>
                  <a:rPr lang="fr-CH" dirty="0" err="1">
                    <a:solidFill>
                      <a:schemeClr val="accent2"/>
                    </a:solidFill>
                  </a:rPr>
                  <a:t>Linear</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oMath>
                </a14:m>
                <a:endParaRPr lang="fr-CH" dirty="0"/>
              </a:p>
              <a:p>
                <a:pPr lvl="1"/>
                <a:r>
                  <a:rPr lang="fr-CH" dirty="0">
                    <a:solidFill>
                      <a:schemeClr val="accent2"/>
                    </a:solidFill>
                  </a:rPr>
                  <a:t>Polynomial:</a:t>
                </a:r>
                <a14:m>
                  <m:oMath xmlns:m="http://schemas.openxmlformats.org/officeDocument/2006/math">
                    <m:r>
                      <a:rPr lang="fr-CH" b="0" i="0" smtClean="0">
                        <a:latin typeface="Cambria Math" panose="02040503050406030204" pitchFamily="18" charset="0"/>
                        <a:ea typeface="Cambria Math" panose="02040503050406030204" pitchFamily="18" charset="0"/>
                      </a:rPr>
                      <m:t> </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d>
                          <m:dPr>
                            <m:ctrlPr>
                              <a:rPr lang="fr-CH" b="1"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𝑟</m:t>
                            </m:r>
                          </m:e>
                        </m:d>
                      </m:e>
                      <m:sup>
                        <m:r>
                          <a:rPr lang="fr-CH" b="1" i="1" smtClean="0">
                            <a:latin typeface="Cambria Math" panose="02040503050406030204" pitchFamily="18" charset="0"/>
                            <a:ea typeface="Cambria Math" panose="02040503050406030204" pitchFamily="18" charset="0"/>
                          </a:rPr>
                          <m:t>𝒅</m:t>
                        </m:r>
                      </m:sup>
                    </m:sSup>
                  </m:oMath>
                </a14:m>
                <a:endParaRPr lang="fr-CH" dirty="0"/>
              </a:p>
              <a:p>
                <a:pPr lvl="1"/>
                <a:r>
                  <a:rPr lang="fr-CH" dirty="0">
                    <a:solidFill>
                      <a:schemeClr val="accent2"/>
                    </a:solidFill>
                  </a:rPr>
                  <a:t>Radial: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𝒆</m:t>
                        </m:r>
                      </m:e>
                      <m:sup>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𝛾</m:t>
                        </m:r>
                        <m:sSup>
                          <m:sSupPr>
                            <m:ctrlPr>
                              <a:rPr lang="fr-CH" b="1" i="1" smtClean="0">
                                <a:latin typeface="Cambria Math" panose="02040503050406030204" pitchFamily="18" charset="0"/>
                                <a:ea typeface="Cambria Math" panose="02040503050406030204" pitchFamily="18" charset="0"/>
                              </a:rPr>
                            </m:ctrlPr>
                          </m:sSupPr>
                          <m:e>
                            <m:d>
                              <m:dPr>
                                <m:begChr m:val="‖"/>
                                <m:endChr m:val="‖"/>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e>
                          <m:sup>
                            <m:r>
                              <a:rPr lang="fr-CH" b="1" i="1" smtClean="0">
                                <a:latin typeface="Cambria Math" panose="02040503050406030204" pitchFamily="18" charset="0"/>
                                <a:ea typeface="Cambria Math" panose="02040503050406030204" pitchFamily="18" charset="0"/>
                              </a:rPr>
                              <m:t>𝟐</m:t>
                            </m:r>
                          </m:sup>
                        </m:sSup>
                      </m:sup>
                    </m:sSup>
                  </m:oMath>
                </a14:m>
                <a:endParaRPr lang="fr-CH" b="1" dirty="0">
                  <a:ea typeface="Cambria Math" panose="02040503050406030204" pitchFamily="18" charset="0"/>
                </a:endParaRPr>
              </a:p>
              <a:p>
                <a:pPr lvl="1"/>
                <a:r>
                  <a:rPr lang="fr-CH" dirty="0" err="1">
                    <a:solidFill>
                      <a:schemeClr val="accent2"/>
                    </a:solidFill>
                  </a:rPr>
                  <a:t>Sigmoid</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func>
                      <m:funcPr>
                        <m:ctrlPr>
                          <a:rPr lang="fr-CH" b="1"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tanh</m:t>
                        </m:r>
                      </m:fName>
                      <m:e>
                        <m:d>
                          <m:dPr>
                            <m:ctrlPr>
                              <a:rPr lang="fr-CH" b="0" i="1" smtClean="0">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𝑟</m:t>
                            </m:r>
                          </m:e>
                        </m:d>
                      </m:e>
                    </m:func>
                  </m:oMath>
                </a14:m>
                <a:br>
                  <a:rPr lang="fr-CH" dirty="0"/>
                </a:br>
                <a:endParaRPr lang="en-CH" dirty="0"/>
              </a:p>
            </p:txBody>
          </p:sp>
        </mc:Choice>
        <mc:Fallback xmlns="">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a:t>
            </a:r>
          </a:p>
          <a:p>
            <a:r>
              <a:rPr lang="fr-CH"/>
              <a:t>
</a:t>
            </a:r>
          </a:p>
        </p:txBody>
      </p:sp>
      <p:pic>
        <p:nvPicPr>
          <p:cNvPr id="14" name="Picture 13">
            <a:extLst>
              <a:ext uri="{FF2B5EF4-FFF2-40B4-BE49-F238E27FC236}">
                <a16:creationId xmlns:a16="http://schemas.microsoft.com/office/drawing/2014/main" id="{10110AC2-C7E3-F44B-B495-081DDA6C2690}"/>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169353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graphicFrame>
        <p:nvGraphicFramePr>
          <p:cNvPr id="7" name="Object 6"/>
          <p:cNvGraphicFramePr>
            <a:graphicFrameLocks noChangeAspect="1"/>
          </p:cNvGraphicFramePr>
          <p:nvPr>
            <p:extLst>
              <p:ext uri="{D42A27DB-BD31-4B8C-83A1-F6EECF244321}">
                <p14:modId xmlns:p14="http://schemas.microsoft.com/office/powerpoint/2010/main" val="2808776901"/>
              </p:ext>
            </p:extLst>
          </p:nvPr>
        </p:nvGraphicFramePr>
        <p:xfrm>
          <a:off x="6387947" y="1690688"/>
          <a:ext cx="5638800" cy="4057650"/>
        </p:xfrm>
        <a:graphic>
          <a:graphicData uri="http://schemas.openxmlformats.org/presentationml/2006/ole">
            <mc:AlternateContent xmlns:mc="http://schemas.openxmlformats.org/markup-compatibility/2006">
              <mc:Choice xmlns:v="urn:schemas-microsoft-com:vml" Requires="v">
                <p:oleObj name="Bitmap Image" r:id="rId4" imgW="5638680" imgH="4057560" progId="Paint.Picture">
                  <p:embed/>
                </p:oleObj>
              </mc:Choice>
              <mc:Fallback>
                <p:oleObj name="Bitmap Image" r:id="rId4" imgW="5638680" imgH="4057560" progId="Paint.Picture">
                  <p:embed/>
                  <p:pic>
                    <p:nvPicPr>
                      <p:cNvPr id="0" name=""/>
                      <p:cNvPicPr/>
                      <p:nvPr/>
                    </p:nvPicPr>
                    <p:blipFill>
                      <a:blip r:embed="rId5"/>
                      <a:stretch>
                        <a:fillRect/>
                      </a:stretch>
                    </p:blipFill>
                    <p:spPr>
                      <a:xfrm>
                        <a:off x="6387947" y="1690688"/>
                        <a:ext cx="5638800" cy="4057650"/>
                      </a:xfrm>
                      <a:prstGeom prst="rect">
                        <a:avLst/>
                      </a:prstGeom>
                    </p:spPr>
                  </p:pic>
                </p:oleObj>
              </mc:Fallback>
            </mc:AlternateContent>
          </a:graphicData>
        </a:graphic>
      </p:graphicFrame>
      <p:sp>
        <p:nvSpPr>
          <p:cNvPr id="13"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endParaRPr lang="en-US" sz="2000" dirty="0">
              <a:latin typeface="Arial"/>
              <a:cs typeface="Arial"/>
            </a:endParaRPr>
          </a:p>
          <a:p>
            <a:pPr lvl="1" algn="just"/>
            <a:r>
              <a:rPr lang="en-US" sz="1800" dirty="0">
                <a:latin typeface="Arial"/>
                <a:cs typeface="Arial"/>
              </a:rPr>
              <a:t>Type of kernel (linear, polynomial, RBF; etc.)</a:t>
            </a:r>
          </a:p>
          <a:p>
            <a:pPr lvl="1" algn="just"/>
            <a:r>
              <a:rPr lang="en-US" sz="1800" dirty="0">
                <a:latin typeface="Arial"/>
                <a:cs typeface="Arial"/>
              </a:rPr>
              <a:t>Parameters of the kernel</a:t>
            </a:r>
          </a:p>
          <a:p>
            <a:pPr lvl="1" algn="just"/>
            <a:r>
              <a:rPr lang="en-US" sz="1800" dirty="0">
                <a:latin typeface="Arial"/>
                <a:cs typeface="Arial"/>
              </a:rPr>
              <a:t>Type of regularization</a:t>
            </a:r>
          </a:p>
          <a:p>
            <a:pPr lvl="1" algn="just"/>
            <a:r>
              <a:rPr lang="el-GR" sz="1800" dirty="0"/>
              <a:t>λ</a:t>
            </a:r>
            <a:r>
              <a:rPr lang="en-US" sz="1800" dirty="0">
                <a:latin typeface="Arial"/>
                <a:cs typeface="Arial"/>
              </a:rPr>
              <a:t>: regularization strength</a:t>
            </a:r>
          </a:p>
        </p:txBody>
      </p:sp>
    </p:spTree>
    <p:extLst>
      <p:ext uri="{BB962C8B-B14F-4D97-AF65-F5344CB8AC3E}">
        <p14:creationId xmlns:p14="http://schemas.microsoft.com/office/powerpoint/2010/main" val="10889461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0801-F89E-1F43-AE1E-312C374AFB3C}"/>
              </a:ext>
            </a:extLst>
          </p:cNvPr>
          <p:cNvSpPr>
            <a:spLocks noGrp="1"/>
          </p:cNvSpPr>
          <p:nvPr>
            <p:ph type="title"/>
          </p:nvPr>
        </p:nvSpPr>
        <p:spPr/>
        <p:txBody>
          <a:bodyPr/>
          <a:lstStyle/>
          <a:p>
            <a:r>
              <a:rPr lang="en-CH" dirty="0"/>
              <a:t>Radial Basis Kernel</a:t>
            </a:r>
          </a:p>
        </p:txBody>
      </p:sp>
      <p:pic>
        <p:nvPicPr>
          <p:cNvPr id="4" name="Picture 3">
            <a:extLst>
              <a:ext uri="{FF2B5EF4-FFF2-40B4-BE49-F238E27FC236}">
                <a16:creationId xmlns:a16="http://schemas.microsoft.com/office/drawing/2014/main" id="{014A08BA-E534-9844-96F0-C5DEAA9B1096}"/>
              </a:ext>
            </a:extLst>
          </p:cNvPr>
          <p:cNvPicPr>
            <a:picLocks noChangeAspect="1"/>
          </p:cNvPicPr>
          <p:nvPr/>
        </p:nvPicPr>
        <p:blipFill>
          <a:blip r:embed="rId3"/>
          <a:stretch>
            <a:fillRect/>
          </a:stretch>
        </p:blipFill>
        <p:spPr>
          <a:xfrm>
            <a:off x="5558064" y="517979"/>
            <a:ext cx="6410779" cy="5199293"/>
          </a:xfrm>
          <a:prstGeom prst="rect">
            <a:avLst/>
          </a:prstGeom>
        </p:spPr>
      </p:pic>
      <p:sp>
        <p:nvSpPr>
          <p:cNvPr id="6" name="Footer Placeholder 5">
            <a:extLst>
              <a:ext uri="{FF2B5EF4-FFF2-40B4-BE49-F238E27FC236}">
                <a16:creationId xmlns:a16="http://schemas.microsoft.com/office/drawing/2014/main" id="{CC8DC5AD-FCF3-C048-BDB6-7641B2AB7467}"/>
              </a:ext>
            </a:extLst>
          </p:cNvPr>
          <p:cNvSpPr>
            <a:spLocks noGrp="1"/>
          </p:cNvSpPr>
          <p:nvPr>
            <p:ph type="ftr" sz="quarter" idx="11"/>
          </p:nvPr>
        </p:nvSpPr>
        <p:spPr/>
        <p:txBody>
          <a:bodyPr/>
          <a:lstStyle/>
          <a:p>
            <a:r>
              <a:rPr lang="fr-CH" dirty="0"/>
              <a:t>Markus Müller, SIB </a:t>
            </a:r>
            <a:r>
              <a:rPr lang="fr-CH" dirty="0" err="1"/>
              <a:t>Swiss</a:t>
            </a:r>
            <a:r>
              <a:rPr lang="fr-CH" dirty="0"/>
              <a:t> Institute of </a:t>
            </a:r>
            <a:r>
              <a:rPr lang="fr-CH" dirty="0" err="1"/>
              <a:t>Bioinformatics</a:t>
            </a:r>
            <a:r>
              <a:rPr lang="fr-CH" dirty="0"/>
              <a:t>
</a:t>
            </a:r>
          </a:p>
        </p:txBody>
      </p:sp>
      <p:pic>
        <p:nvPicPr>
          <p:cNvPr id="7" name="Picture 6">
            <a:extLst>
              <a:ext uri="{FF2B5EF4-FFF2-40B4-BE49-F238E27FC236}">
                <a16:creationId xmlns:a16="http://schemas.microsoft.com/office/drawing/2014/main" id="{04AE81BF-AEC9-E54A-A82F-C2FB78EF8E25}"/>
              </a:ext>
            </a:extLst>
          </p:cNvPr>
          <p:cNvPicPr>
            <a:picLocks noChangeAspect="1"/>
          </p:cNvPicPr>
          <p:nvPr/>
        </p:nvPicPr>
        <p:blipFill>
          <a:blip r:embed="rId4"/>
          <a:stretch>
            <a:fillRect/>
          </a:stretch>
        </p:blipFill>
        <p:spPr>
          <a:xfrm>
            <a:off x="852108" y="1388562"/>
            <a:ext cx="4356713" cy="3642902"/>
          </a:xfrm>
          <a:prstGeom prst="rect">
            <a:avLst/>
          </a:prstGeom>
        </p:spPr>
      </p:pic>
      <p:sp>
        <p:nvSpPr>
          <p:cNvPr id="8" name="TextBox 7">
            <a:extLst>
              <a:ext uri="{FF2B5EF4-FFF2-40B4-BE49-F238E27FC236}">
                <a16:creationId xmlns:a16="http://schemas.microsoft.com/office/drawing/2014/main" id="{443FA3E2-0701-624F-A567-984DA56DC269}"/>
              </a:ext>
            </a:extLst>
          </p:cNvPr>
          <p:cNvSpPr txBox="1"/>
          <p:nvPr/>
        </p:nvSpPr>
        <p:spPr>
          <a:xfrm>
            <a:off x="4038600" y="5717272"/>
            <a:ext cx="2364365" cy="369332"/>
          </a:xfrm>
          <a:prstGeom prst="rect">
            <a:avLst/>
          </a:prstGeom>
          <a:noFill/>
        </p:spPr>
        <p:txBody>
          <a:bodyPr wrap="none" rtlCol="0">
            <a:spAutoFit/>
          </a:bodyPr>
          <a:lstStyle/>
          <a:p>
            <a:r>
              <a:rPr lang="en-GB" dirty="0">
                <a:hlinkClick r:id="rId5"/>
              </a:rPr>
              <a:t>s</a:t>
            </a:r>
            <a:r>
              <a:rPr lang="en-CH" dirty="0">
                <a:hlinkClick r:id="rId5"/>
              </a:rPr>
              <a:t>klearn SVC radial basis</a:t>
            </a:r>
            <a:endParaRPr lang="en-CH" dirty="0"/>
          </a:p>
        </p:txBody>
      </p:sp>
      <p:grpSp>
        <p:nvGrpSpPr>
          <p:cNvPr id="13" name="Group 12">
            <a:extLst>
              <a:ext uri="{FF2B5EF4-FFF2-40B4-BE49-F238E27FC236}">
                <a16:creationId xmlns:a16="http://schemas.microsoft.com/office/drawing/2014/main" id="{327BF833-FCCD-C847-A9CD-064B0361A89E}"/>
              </a:ext>
            </a:extLst>
          </p:cNvPr>
          <p:cNvGrpSpPr/>
          <p:nvPr/>
        </p:nvGrpSpPr>
        <p:grpSpPr>
          <a:xfrm>
            <a:off x="1272962" y="5159822"/>
            <a:ext cx="3480936" cy="436918"/>
            <a:chOff x="995372" y="5421086"/>
            <a:chExt cx="3480936" cy="436918"/>
          </a:xfrm>
        </p:grpSpPr>
        <p:cxnSp>
          <p:nvCxnSpPr>
            <p:cNvPr id="10" name="Straight Arrow Connector 9">
              <a:extLst>
                <a:ext uri="{FF2B5EF4-FFF2-40B4-BE49-F238E27FC236}">
                  <a16:creationId xmlns:a16="http://schemas.microsoft.com/office/drawing/2014/main" id="{6E51C128-A5A2-2E42-980E-606B2DB61501}"/>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6B37F641-5B54-FD46-A4CD-00B067FE4F67}"/>
                </a:ext>
              </a:extLst>
            </p:cNvPr>
            <p:cNvSpPr txBox="1"/>
            <p:nvPr/>
          </p:nvSpPr>
          <p:spPr>
            <a:xfrm>
              <a:off x="995372" y="5488672"/>
              <a:ext cx="1366593" cy="369332"/>
            </a:xfrm>
            <a:prstGeom prst="rect">
              <a:avLst/>
            </a:prstGeom>
            <a:noFill/>
          </p:spPr>
          <p:txBody>
            <a:bodyPr wrap="none" rtlCol="0">
              <a:spAutoFit/>
            </a:bodyPr>
            <a:lstStyle/>
            <a:p>
              <a:r>
                <a:rPr lang="en-GB" dirty="0"/>
                <a:t>l</a:t>
              </a:r>
              <a:r>
                <a:rPr lang="en-CH" dirty="0"/>
                <a:t>ow variance</a:t>
              </a:r>
            </a:p>
          </p:txBody>
        </p:sp>
        <p:sp>
          <p:nvSpPr>
            <p:cNvPr id="12" name="TextBox 11">
              <a:extLst>
                <a:ext uri="{FF2B5EF4-FFF2-40B4-BE49-F238E27FC236}">
                  <a16:creationId xmlns:a16="http://schemas.microsoft.com/office/drawing/2014/main" id="{0806E04F-D8CE-0648-B738-DCC2FDC73C98}"/>
                </a:ext>
              </a:extLst>
            </p:cNvPr>
            <p:cNvSpPr txBox="1"/>
            <p:nvPr/>
          </p:nvSpPr>
          <p:spPr>
            <a:xfrm>
              <a:off x="3524701" y="5482813"/>
              <a:ext cx="951607" cy="369332"/>
            </a:xfrm>
            <a:prstGeom prst="rect">
              <a:avLst/>
            </a:prstGeom>
            <a:noFill/>
          </p:spPr>
          <p:txBody>
            <a:bodyPr wrap="none" rtlCol="0">
              <a:spAutoFit/>
            </a:bodyPr>
            <a:lstStyle/>
            <a:p>
              <a:r>
                <a:rPr lang="en-GB" dirty="0"/>
                <a:t>l</a:t>
              </a:r>
              <a:r>
                <a:rPr lang="en-CH" dirty="0"/>
                <a:t>ow bias</a:t>
              </a:r>
            </a:p>
          </p:txBody>
        </p:sp>
      </p:grpSp>
      <p:grpSp>
        <p:nvGrpSpPr>
          <p:cNvPr id="14" name="Group 13">
            <a:extLst>
              <a:ext uri="{FF2B5EF4-FFF2-40B4-BE49-F238E27FC236}">
                <a16:creationId xmlns:a16="http://schemas.microsoft.com/office/drawing/2014/main" id="{978A52E1-6D46-1248-9D6F-AF1069E5A80F}"/>
              </a:ext>
            </a:extLst>
          </p:cNvPr>
          <p:cNvGrpSpPr/>
          <p:nvPr/>
        </p:nvGrpSpPr>
        <p:grpSpPr>
          <a:xfrm rot="5400000">
            <a:off x="-1206837" y="2730161"/>
            <a:ext cx="2867340" cy="436919"/>
            <a:chOff x="1133165" y="5421086"/>
            <a:chExt cx="2867340" cy="436919"/>
          </a:xfrm>
        </p:grpSpPr>
        <p:cxnSp>
          <p:nvCxnSpPr>
            <p:cNvPr id="15" name="Straight Arrow Connector 14">
              <a:extLst>
                <a:ext uri="{FF2B5EF4-FFF2-40B4-BE49-F238E27FC236}">
                  <a16:creationId xmlns:a16="http://schemas.microsoft.com/office/drawing/2014/main" id="{AD76B122-E6D2-F94C-8AAE-7F9C27A04B77}"/>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595BE0C5-7DCE-8041-98CD-27F59BB986B8}"/>
                </a:ext>
              </a:extLst>
            </p:cNvPr>
            <p:cNvSpPr txBox="1"/>
            <p:nvPr/>
          </p:nvSpPr>
          <p:spPr>
            <a:xfrm>
              <a:off x="1586303" y="5488673"/>
              <a:ext cx="184731" cy="369332"/>
            </a:xfrm>
            <a:prstGeom prst="rect">
              <a:avLst/>
            </a:prstGeom>
            <a:noFill/>
          </p:spPr>
          <p:txBody>
            <a:bodyPr wrap="none" rtlCol="0">
              <a:spAutoFit/>
            </a:bodyPr>
            <a:lstStyle/>
            <a:p>
              <a:endParaRPr lang="en-CH" dirty="0"/>
            </a:p>
          </p:txBody>
        </p:sp>
        <p:sp>
          <p:nvSpPr>
            <p:cNvPr id="17" name="TextBox 16">
              <a:extLst>
                <a:ext uri="{FF2B5EF4-FFF2-40B4-BE49-F238E27FC236}">
                  <a16:creationId xmlns:a16="http://schemas.microsoft.com/office/drawing/2014/main" id="{F7D6259C-9D2F-B645-B849-E0DDA104060A}"/>
                </a:ext>
              </a:extLst>
            </p:cNvPr>
            <p:cNvSpPr txBox="1"/>
            <p:nvPr/>
          </p:nvSpPr>
          <p:spPr>
            <a:xfrm>
              <a:off x="1133165" y="5458557"/>
              <a:ext cx="1366593" cy="369332"/>
            </a:xfrm>
            <a:prstGeom prst="rect">
              <a:avLst/>
            </a:prstGeom>
            <a:noFill/>
          </p:spPr>
          <p:txBody>
            <a:bodyPr wrap="none" rtlCol="0">
              <a:spAutoFit/>
            </a:bodyPr>
            <a:lstStyle/>
            <a:p>
              <a:r>
                <a:rPr lang="en-GB" dirty="0"/>
                <a:t>l</a:t>
              </a:r>
              <a:r>
                <a:rPr lang="en-CH" dirty="0"/>
                <a:t>ow variance</a:t>
              </a:r>
            </a:p>
          </p:txBody>
        </p:sp>
      </p:grpSp>
      <p:sp>
        <p:nvSpPr>
          <p:cNvPr id="18" name="TextBox 17">
            <a:extLst>
              <a:ext uri="{FF2B5EF4-FFF2-40B4-BE49-F238E27FC236}">
                <a16:creationId xmlns:a16="http://schemas.microsoft.com/office/drawing/2014/main" id="{C00C03B4-867A-5D40-A182-50233522B8A7}"/>
              </a:ext>
            </a:extLst>
          </p:cNvPr>
          <p:cNvSpPr txBox="1"/>
          <p:nvPr/>
        </p:nvSpPr>
        <p:spPr>
          <a:xfrm rot="5400000">
            <a:off x="-277155" y="4197624"/>
            <a:ext cx="951607" cy="369332"/>
          </a:xfrm>
          <a:prstGeom prst="rect">
            <a:avLst/>
          </a:prstGeom>
          <a:noFill/>
        </p:spPr>
        <p:txBody>
          <a:bodyPr wrap="none" rtlCol="0">
            <a:spAutoFit/>
          </a:bodyPr>
          <a:lstStyle/>
          <a:p>
            <a:r>
              <a:rPr lang="en-GB" dirty="0"/>
              <a:t>l</a:t>
            </a:r>
            <a:r>
              <a:rPr lang="en-CH" dirty="0"/>
              <a:t>ow bias</a:t>
            </a:r>
          </a:p>
        </p:txBody>
      </p:sp>
      <p:sp>
        <p:nvSpPr>
          <p:cNvPr id="19" name="Oval 18">
            <a:extLst>
              <a:ext uri="{FF2B5EF4-FFF2-40B4-BE49-F238E27FC236}">
                <a16:creationId xmlns:a16="http://schemas.microsoft.com/office/drawing/2014/main" id="{574FA0D5-A5A6-034B-A11C-AEE217D9833F}"/>
              </a:ext>
            </a:extLst>
          </p:cNvPr>
          <p:cNvSpPr/>
          <p:nvPr/>
        </p:nvSpPr>
        <p:spPr>
          <a:xfrm flipH="1">
            <a:off x="3924299" y="25349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24F8282E-BFA0-8F42-9C82-650BEA1240D6}"/>
              </a:ext>
            </a:extLst>
          </p:cNvPr>
          <p:cNvSpPr/>
          <p:nvPr/>
        </p:nvSpPr>
        <p:spPr>
          <a:xfrm flipH="1">
            <a:off x="3924298" y="2338957"/>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C4BF60DB-E8B6-8B49-BA6C-6E8AA8EDBFA9}"/>
              </a:ext>
            </a:extLst>
          </p:cNvPr>
          <p:cNvSpPr/>
          <p:nvPr/>
        </p:nvSpPr>
        <p:spPr>
          <a:xfrm flipH="1">
            <a:off x="3924297" y="16025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4D389067-1994-8242-B3C5-09B1761A5E10}"/>
              </a:ext>
            </a:extLst>
          </p:cNvPr>
          <p:cNvSpPr/>
          <p:nvPr/>
        </p:nvSpPr>
        <p:spPr>
          <a:xfrm flipH="1">
            <a:off x="416983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8935B783-3E86-D44B-B112-7A0D81FDEA75}"/>
              </a:ext>
            </a:extLst>
          </p:cNvPr>
          <p:cNvSpPr/>
          <p:nvPr/>
        </p:nvSpPr>
        <p:spPr>
          <a:xfrm flipH="1">
            <a:off x="416983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1DBC14F9-6518-0940-AB65-EFED89B2A6B3}"/>
              </a:ext>
            </a:extLst>
          </p:cNvPr>
          <p:cNvSpPr/>
          <p:nvPr/>
        </p:nvSpPr>
        <p:spPr>
          <a:xfrm flipH="1">
            <a:off x="416983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BF4805A9-3981-D54C-ACE5-627CBC9B7E64}"/>
              </a:ext>
            </a:extLst>
          </p:cNvPr>
          <p:cNvSpPr/>
          <p:nvPr/>
        </p:nvSpPr>
        <p:spPr>
          <a:xfrm flipH="1">
            <a:off x="348402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FC29420F-DBD3-3747-B7E9-8CE6C20784CE}"/>
              </a:ext>
            </a:extLst>
          </p:cNvPr>
          <p:cNvSpPr/>
          <p:nvPr/>
        </p:nvSpPr>
        <p:spPr>
          <a:xfrm flipH="1">
            <a:off x="348402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68A5CF3-1774-E446-A415-56FB2F74C8A1}"/>
              </a:ext>
            </a:extLst>
          </p:cNvPr>
          <p:cNvSpPr/>
          <p:nvPr/>
        </p:nvSpPr>
        <p:spPr>
          <a:xfrm flipH="1">
            <a:off x="348402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0AC522-B2A5-E940-87DD-8B69E4E43D28}"/>
                  </a:ext>
                </a:extLst>
              </p:cNvPr>
              <p:cNvSpPr txBox="1"/>
              <p:nvPr/>
            </p:nvSpPr>
            <p:spPr>
              <a:xfrm>
                <a:off x="497749" y="3065891"/>
                <a:ext cx="200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oMath>
                  </m:oMathPara>
                </a14:m>
                <a:endParaRPr lang="en-CH" dirty="0"/>
              </a:p>
            </p:txBody>
          </p:sp>
        </mc:Choice>
        <mc:Fallback xmlns="">
          <p:sp>
            <p:nvSpPr>
              <p:cNvPr id="32" name="TextBox 31">
                <a:extLst>
                  <a:ext uri="{FF2B5EF4-FFF2-40B4-BE49-F238E27FC236}">
                    <a16:creationId xmlns:a16="http://schemas.microsoft.com/office/drawing/2014/main" id="{440AC522-B2A5-E940-87DD-8B69E4E43D28}"/>
                  </a:ext>
                </a:extLst>
              </p:cNvPr>
              <p:cNvSpPr txBox="1">
                <a:spLocks noRot="1" noChangeAspect="1" noMove="1" noResize="1" noEditPoints="1" noAdjustHandles="1" noChangeArrowheads="1" noChangeShapeType="1" noTextEdit="1"/>
              </p:cNvSpPr>
              <p:nvPr/>
            </p:nvSpPr>
            <p:spPr>
              <a:xfrm>
                <a:off x="497749" y="3065891"/>
                <a:ext cx="200888" cy="276999"/>
              </a:xfrm>
              <a:prstGeom prst="rect">
                <a:avLst/>
              </a:prstGeom>
              <a:blipFill>
                <a:blip r:embed="rId6"/>
                <a:stretch>
                  <a:fillRect l="-23529" r="-17647" b="-4348"/>
                </a:stretch>
              </a:blipFill>
            </p:spPr>
            <p:txBody>
              <a:bodyPr/>
              <a:lstStyle/>
              <a:p>
                <a:r>
                  <a:rPr lang="en-CH">
                    <a:noFill/>
                  </a:rPr>
                  <a:t> </a:t>
                </a:r>
              </a:p>
            </p:txBody>
          </p:sp>
        </mc:Fallback>
      </mc:AlternateContent>
    </p:spTree>
    <p:extLst>
      <p:ext uri="{BB962C8B-B14F-4D97-AF65-F5344CB8AC3E}">
        <p14:creationId xmlns:p14="http://schemas.microsoft.com/office/powerpoint/2010/main" val="40765068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FE3F-9F41-88E8-1DCC-91E58E832D2E}"/>
              </a:ext>
            </a:extLst>
          </p:cNvPr>
          <p:cNvSpPr>
            <a:spLocks noGrp="1"/>
          </p:cNvSpPr>
          <p:nvPr>
            <p:ph type="title"/>
          </p:nvPr>
        </p:nvSpPr>
        <p:spPr/>
        <p:txBody>
          <a:bodyPr/>
          <a:lstStyle/>
          <a:p>
            <a:r>
              <a:rPr lang="en-CH" dirty="0"/>
              <a:t>Kernels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0343F7-04E5-EFFA-8257-CA6C69AEF5C9}"/>
                  </a:ext>
                </a:extLst>
              </p:cNvPr>
              <p:cNvSpPr>
                <a:spLocks noGrp="1"/>
              </p:cNvSpPr>
              <p:nvPr>
                <p:ph idx="1"/>
              </p:nvPr>
            </p:nvSpPr>
            <p:spPr/>
            <p:txBody>
              <a:bodyPr/>
              <a:lstStyle/>
              <a:p>
                <a:r>
                  <a:rPr lang="en-CH" dirty="0"/>
                  <a:t>The beauty of SVM’s or other kernel based approaches is that one does not need the data matrix </a:t>
                </a:r>
                <a14:m>
                  <m:oMath xmlns:m="http://schemas.openxmlformats.org/officeDocument/2006/math">
                    <m:r>
                      <a:rPr lang="fr-CH" b="1" i="1">
                        <a:latin typeface="Cambria Math" panose="02040503050406030204" pitchFamily="18" charset="0"/>
                      </a:rPr>
                      <m:t>𝑿</m:t>
                    </m:r>
                    <m:r>
                      <a:rPr lang="fr-CH" b="1" i="1">
                        <a:latin typeface="Cambria Math" panose="02040503050406030204" pitchFamily="18" charset="0"/>
                      </a:rPr>
                      <m:t>=</m:t>
                    </m:r>
                    <m:sSup>
                      <m:sSupPr>
                        <m:ctrlPr>
                          <a:rPr lang="fr-CH" b="1" i="1">
                            <a:latin typeface="Cambria Math" panose="02040503050406030204" pitchFamily="18" charset="0"/>
                          </a:rPr>
                        </m:ctrlPr>
                      </m:sSupPr>
                      <m:e>
                        <m:d>
                          <m:dPr>
                            <m:ctrlPr>
                              <a:rPr lang="fr-CH" b="1" i="1">
                                <a:latin typeface="Cambria Math" panose="02040503050406030204" pitchFamily="18" charset="0"/>
                              </a:rPr>
                            </m:ctrlPr>
                          </m:dPr>
                          <m:e>
                            <m:m>
                              <m:mPr>
                                <m:mcs>
                                  <m:mc>
                                    <m:mcPr>
                                      <m:count m:val="3"/>
                                      <m:mcJc m:val="center"/>
                                    </m:mcPr>
                                  </m:mc>
                                </m:mcs>
                                <m:ctrlPr>
                                  <a:rPr lang="fr-CH" b="1" i="1">
                                    <a:latin typeface="Cambria Math" panose="02040503050406030204" pitchFamily="18" charset="0"/>
                                  </a:rPr>
                                </m:ctrlPr>
                              </m:mPr>
                              <m:m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1</m:t>
                                      </m:r>
                                    </m:sub>
                                  </m:sSub>
                                  <m:r>
                                    <m:rPr>
                                      <m:brk m:alnAt="7"/>
                                    </m:rP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2</m:t>
                                      </m:r>
                                    </m:sub>
                                  </m:sSub>
                                </m:e>
                                <m:e>
                                  <m:r>
                                    <a:rPr lang="fr-CH" b="1" i="1">
                                      <a:latin typeface="Cambria Math" panose="02040503050406030204" pitchFamily="18" charset="0"/>
                                    </a:rPr>
                                    <m:t>⋯</m:t>
                                  </m:r>
                                </m:e>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𝑁</m:t>
                                      </m:r>
                                    </m:sub>
                                  </m:sSub>
                                </m:e>
                              </m:mr>
                            </m:m>
                          </m:e>
                        </m:d>
                      </m:e>
                      <m:sup>
                        <m:r>
                          <a:rPr lang="fr-CH" b="1" i="1">
                            <a:latin typeface="Cambria Math" panose="02040503050406030204" pitchFamily="18" charset="0"/>
                          </a:rPr>
                          <m:t>𝑻</m:t>
                        </m:r>
                      </m:sup>
                    </m:sSup>
                  </m:oMath>
                </a14:m>
                <a:r>
                  <a:rPr lang="en-CH" dirty="0"/>
                  <a:t> explicitely, but only the relation between the data points </a:t>
                </a:r>
                <a14:m>
                  <m:oMath xmlns:m="http://schemas.openxmlformats.org/officeDocument/2006/math">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ea typeface="Cambria Math" panose="02040503050406030204" pitchFamily="18" charset="0"/>
                      </a:rPr>
                      <m:t> </m:t>
                    </m:r>
                  </m:oMath>
                </a14:m>
                <a:r>
                  <a:rPr lang="en-CH" dirty="0"/>
                  <a:t>given by the kernel </a:t>
                </a:r>
                <a14:m>
                  <m:oMath xmlns:m="http://schemas.openxmlformats.org/officeDocument/2006/math">
                    <m:sSub>
                      <m:sSubPr>
                        <m:ctrlPr>
                          <a:rPr lang="fr-CH" b="1" i="1" smtClean="0">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𝑲</m:t>
                        </m:r>
                      </m:e>
                      <m:sub>
                        <m:r>
                          <a:rPr lang="fr-CH" b="1" i="1" smtClean="0">
                            <a:latin typeface="Cambria Math" panose="02040503050406030204" pitchFamily="18" charset="0"/>
                            <a:ea typeface="Cambria Math" panose="02040503050406030204" pitchFamily="18" charset="0"/>
                          </a:rPr>
                          <m:t>𝒊𝒋</m:t>
                        </m:r>
                      </m:sub>
                    </m:sSub>
                    <m:r>
                      <a:rPr lang="fr-CH" b="1" i="1" smtClean="0">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rPr>
                          <m:t>,</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rPr>
                              <m:t>𝒋</m:t>
                            </m:r>
                          </m:sub>
                        </m:sSub>
                      </m:e>
                    </m:d>
                  </m:oMath>
                </a14:m>
                <a:endParaRPr lang="en-CH" dirty="0"/>
              </a:p>
              <a:p>
                <a:r>
                  <a:rPr lang="en-CH" dirty="0"/>
                  <a:t>This can be advantage when dealing with data items that cannot trivially be tranformed to vectors, but for which similarity kernels exist.</a:t>
                </a:r>
              </a:p>
              <a:p>
                <a:r>
                  <a:rPr lang="en-CH" dirty="0"/>
                  <a:t>For example, if </a:t>
                </a:r>
                <a14:m>
                  <m:oMath xmlns:m="http://schemas.openxmlformats.org/officeDocument/2006/math">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ea typeface="Cambria Math" panose="02040503050406030204" pitchFamily="18" charset="0"/>
                      </a:rPr>
                      <m:t> </m:t>
                    </m:r>
                  </m:oMath>
                </a14:m>
                <a:r>
                  <a:rPr lang="en-CH" dirty="0"/>
                  <a:t>are sequences, then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ea typeface="Cambria Math" panose="02040503050406030204" pitchFamily="18" charset="0"/>
                              </a:rPr>
                              <m:t>𝒊</m:t>
                            </m:r>
                          </m:sub>
                        </m:sSub>
                        <m:r>
                          <a:rPr lang="fr-CH" b="1" i="1">
                            <a:latin typeface="Cambria Math" panose="02040503050406030204" pitchFamily="18" charset="0"/>
                          </a:rPr>
                          <m:t>,</m:t>
                        </m:r>
                        <m:sSub>
                          <m:sSubPr>
                            <m:ctrlPr>
                              <a:rPr lang="fr-CH" b="1"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𝒙</m:t>
                            </m:r>
                          </m:e>
                          <m:sub>
                            <m:r>
                              <a:rPr lang="fr-CH" b="1" i="1">
                                <a:latin typeface="Cambria Math" panose="02040503050406030204" pitchFamily="18" charset="0"/>
                              </a:rPr>
                              <m:t>𝒋</m:t>
                            </m:r>
                          </m:sub>
                        </m:sSub>
                      </m:e>
                    </m:d>
                  </m:oMath>
                </a14:m>
                <a:r>
                  <a:rPr lang="en-CH" dirty="0"/>
                  <a:t> can be defined by a sequence similarity score, without the need to turn sequences into vectors.</a:t>
                </a:r>
              </a:p>
            </p:txBody>
          </p:sp>
        </mc:Choice>
        <mc:Fallback xmlns="">
          <p:sp>
            <p:nvSpPr>
              <p:cNvPr id="3" name="Content Placeholder 2">
                <a:extLst>
                  <a:ext uri="{FF2B5EF4-FFF2-40B4-BE49-F238E27FC236}">
                    <a16:creationId xmlns:a16="http://schemas.microsoft.com/office/drawing/2014/main" id="{970343F7-04E5-EFFA-8257-CA6C69AEF5C9}"/>
                  </a:ext>
                </a:extLst>
              </p:cNvPr>
              <p:cNvSpPr>
                <a:spLocks noGrp="1" noRot="1" noChangeAspect="1" noMove="1" noResize="1" noEditPoints="1" noAdjustHandles="1" noChangeArrowheads="1" noChangeShapeType="1" noTextEdit="1"/>
              </p:cNvSpPr>
              <p:nvPr>
                <p:ph idx="1"/>
              </p:nvPr>
            </p:nvSpPr>
            <p:spPr>
              <a:blipFill>
                <a:blip r:embed="rId2"/>
                <a:stretch>
                  <a:fillRect l="-1086" t="-2326" r="-1809" b="-3198"/>
                </a:stretch>
              </a:blipFill>
            </p:spPr>
            <p:txBody>
              <a:bodyPr/>
              <a:lstStyle/>
              <a:p>
                <a:r>
                  <a:rPr lang="en-CH">
                    <a:noFill/>
                  </a:rPr>
                  <a:t> </a:t>
                </a:r>
              </a:p>
            </p:txBody>
          </p:sp>
        </mc:Fallback>
      </mc:AlternateContent>
    </p:spTree>
    <p:extLst>
      <p:ext uri="{BB962C8B-B14F-4D97-AF65-F5344CB8AC3E}">
        <p14:creationId xmlns:p14="http://schemas.microsoft.com/office/powerpoint/2010/main" val="344043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30770</TotalTime>
  <Words>19985</Words>
  <Application>Microsoft Macintosh PowerPoint</Application>
  <PresentationFormat>Widescreen</PresentationFormat>
  <Paragraphs>1322</Paragraphs>
  <Slides>141</Slides>
  <Notes>104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141</vt:i4>
      </vt:variant>
    </vt:vector>
  </HeadingPairs>
  <TitlesOfParts>
    <vt:vector size="155" baseType="lpstr">
      <vt:lpstr>Arial</vt:lpstr>
      <vt:lpstr>Calibri</vt:lpstr>
      <vt:lpstr>Calibri Light</vt:lpstr>
      <vt:lpstr>Cambria Math</vt:lpstr>
      <vt:lpstr>Corbel</vt:lpstr>
      <vt:lpstr>Courier New</vt:lpstr>
      <vt:lpstr>Helvetica Neue</vt:lpstr>
      <vt:lpstr>Trebuchet MS</vt:lpstr>
      <vt:lpstr>Tw Cen MT</vt:lpstr>
      <vt:lpstr>Wingdings</vt:lpstr>
      <vt:lpstr>Wingdings 3</vt:lpstr>
      <vt:lpstr>Office Theme</vt:lpstr>
      <vt:lpstr>Equation</vt:lpstr>
      <vt:lpstr>Bitmap Image</vt:lpstr>
      <vt:lpstr>SIB Swiss Institute of Bioinformatics</vt:lpstr>
      <vt:lpstr>Code of conduct</vt:lpstr>
      <vt:lpstr>A quick round of introduction</vt:lpstr>
      <vt:lpstr>Course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Variance Stabilization</vt:lpstr>
      <vt:lpstr>Missing Values (MV)</vt:lpstr>
      <vt:lpstr>Feature Selection</vt:lpstr>
      <vt:lpstr>PowerPoint Presentation</vt:lpstr>
      <vt:lpstr>Some Notations:</vt:lpstr>
      <vt:lpstr>PowerPoint Presentation</vt:lpstr>
      <vt:lpstr>Principal Component Analysis (PCA)</vt:lpstr>
      <vt:lpstr>Principal Component Analysis (PCA)</vt:lpstr>
      <vt:lpstr>PowerPoint Presentation</vt:lpstr>
      <vt:lpstr>Independent Component Analysis (ICA)</vt:lpstr>
      <vt:lpstr>Independent Component Analysis (ICA)</vt:lpstr>
      <vt:lpstr>PowerPoint Presentation</vt:lpstr>
      <vt:lpstr>PowerPoint Presentation</vt:lpstr>
      <vt:lpstr>PowerPoint Presentation</vt:lpstr>
      <vt:lpstr>PowerPoint Presentation</vt:lpstr>
      <vt:lpstr>PowerPoint Presentation</vt:lpstr>
      <vt:lpstr>t-distributed Stochastic Neighborhood Embedding (t-SNE)</vt:lpstr>
      <vt:lpstr>PowerPoint Presentation</vt:lpstr>
      <vt:lpstr>PowerPoint Presentation</vt:lpstr>
      <vt:lpstr>t-distributed Stochastic Neighborhood Embedding (t-SNE)</vt:lpstr>
      <vt:lpstr>Uniform manifold approximation and projection  (UMAP)</vt:lpstr>
      <vt:lpstr>T-SNE versus UMAP</vt:lpstr>
      <vt:lpstr>PowerPoint Presentation</vt:lpstr>
      <vt:lpstr>PowerPoint Presentation</vt:lpstr>
      <vt:lpstr>Clustering</vt:lpstr>
      <vt:lpstr>K-means Clustering</vt:lpstr>
      <vt:lpstr>PowerPoint Presentation</vt:lpstr>
      <vt:lpstr>PowerPoint Presentation</vt:lpstr>
      <vt:lpstr>PowerPoint Presentation</vt:lpstr>
      <vt:lpstr>PowerPoint Presentation</vt:lpstr>
      <vt:lpstr>PowerPoint Presentation</vt:lpstr>
      <vt:lpstr>Gaussian Mixtures</vt:lpstr>
      <vt:lpstr>PowerPoint Presentation</vt:lpstr>
      <vt:lpstr>PowerPoint Presentation</vt:lpstr>
      <vt:lpstr>Agglomerative Hierarchical Clustering</vt:lpstr>
      <vt:lpstr>PowerPoint Presentation</vt:lpstr>
      <vt:lpstr>Agglomerative Hierarchical Clustering</vt:lpstr>
      <vt:lpstr>DBSCAN</vt:lpstr>
      <vt:lpstr>DBSCAN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Notations:</vt:lpstr>
      <vt:lpstr>Some More Notations:</vt:lpstr>
      <vt:lpstr>Which Classifier Should We Choose?</vt:lpstr>
      <vt:lpstr>Which Classifier Should We Choose?</vt:lpstr>
      <vt:lpstr>Training, Validation and Test Sets</vt:lpstr>
      <vt:lpstr>Training, Validation and Test Sets</vt:lpstr>
      <vt:lpstr>Bias versus Variance Tradeoff</vt:lpstr>
      <vt:lpstr>Bias versus Variance Tradeoff</vt:lpstr>
      <vt:lpstr>K-Nearest Neighbor Classifier</vt:lpstr>
      <vt:lpstr>PowerPoint Presentation</vt:lpstr>
      <vt:lpstr>PowerPoint Presentation</vt:lpstr>
      <vt:lpstr>Logistic Regression</vt:lpstr>
      <vt:lpstr>Logistic Regression</vt:lpstr>
      <vt:lpstr>Logistic Regression</vt:lpstr>
      <vt:lpstr>Multinomial Logistic Regression (K classes)</vt:lpstr>
      <vt:lpstr>PowerPoint Presentation</vt:lpstr>
      <vt:lpstr>Support Vector Machines (SVM)</vt:lpstr>
      <vt:lpstr>PowerPoint Presentation</vt:lpstr>
      <vt:lpstr>PowerPoint Presentation</vt:lpstr>
      <vt:lpstr>Largest Margin Separating Hyperplane</vt:lpstr>
      <vt:lpstr>PowerPoint Presentation</vt:lpstr>
      <vt:lpstr>PowerPoint Presentation</vt:lpstr>
      <vt:lpstr>PowerPoint Presentation</vt:lpstr>
      <vt:lpstr>PowerPoint Presentation</vt:lpstr>
      <vt:lpstr>Radial Basis Kernel</vt:lpstr>
      <vt:lpstr>Kernels</vt:lpstr>
      <vt:lpstr>String Kernels (not included in sklearn.svm)</vt:lpstr>
      <vt:lpstr>Support Vector Regression (SVR)</vt:lpstr>
      <vt:lpstr>Multiclass Classification</vt:lpstr>
      <vt:lpstr>Multiclass Classification</vt:lpstr>
      <vt:lpstr>PowerPoint Presentation</vt:lpstr>
      <vt:lpstr>Unbalanced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Dupanloup</dc:creator>
  <cp:lastModifiedBy>rellum.sukram@gmail.com</cp:lastModifiedBy>
  <cp:revision>277</cp:revision>
  <dcterms:created xsi:type="dcterms:W3CDTF">2021-04-15T13:46:10Z</dcterms:created>
  <dcterms:modified xsi:type="dcterms:W3CDTF">2022-06-13T12:30:14Z</dcterms:modified>
</cp:coreProperties>
</file>